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handoutMasterIdLst>
    <p:handoutMasterId r:id="rId51"/>
  </p:handoutMasterIdLst>
  <p:sldIdLst>
    <p:sldId id="362" r:id="rId2"/>
    <p:sldId id="363" r:id="rId3"/>
    <p:sldId id="369" r:id="rId4"/>
    <p:sldId id="366" r:id="rId5"/>
    <p:sldId id="404" r:id="rId6"/>
    <p:sldId id="442" r:id="rId7"/>
    <p:sldId id="436" r:id="rId8"/>
    <p:sldId id="409" r:id="rId9"/>
    <p:sldId id="428" r:id="rId10"/>
    <p:sldId id="443" r:id="rId11"/>
    <p:sldId id="437" r:id="rId12"/>
    <p:sldId id="394" r:id="rId13"/>
    <p:sldId id="413" r:id="rId14"/>
    <p:sldId id="435" r:id="rId15"/>
    <p:sldId id="434" r:id="rId16"/>
    <p:sldId id="429" r:id="rId17"/>
    <p:sldId id="444" r:id="rId18"/>
    <p:sldId id="407" r:id="rId19"/>
    <p:sldId id="445" r:id="rId20"/>
    <p:sldId id="406" r:id="rId21"/>
    <p:sldId id="431" r:id="rId22"/>
    <p:sldId id="430" r:id="rId23"/>
    <p:sldId id="432" r:id="rId24"/>
    <p:sldId id="433" r:id="rId25"/>
    <p:sldId id="452" r:id="rId26"/>
    <p:sldId id="438" r:id="rId27"/>
    <p:sldId id="405" r:id="rId28"/>
    <p:sldId id="447" r:id="rId29"/>
    <p:sldId id="415" r:id="rId30"/>
    <p:sldId id="454" r:id="rId31"/>
    <p:sldId id="408" r:id="rId32"/>
    <p:sldId id="453" r:id="rId33"/>
    <p:sldId id="439" r:id="rId34"/>
    <p:sldId id="411" r:id="rId35"/>
    <p:sldId id="448" r:id="rId36"/>
    <p:sldId id="418" r:id="rId37"/>
    <p:sldId id="440" r:id="rId38"/>
    <p:sldId id="421" r:id="rId39"/>
    <p:sldId id="450" r:id="rId40"/>
    <p:sldId id="426" r:id="rId41"/>
    <p:sldId id="420" r:id="rId42"/>
    <p:sldId id="395" r:id="rId43"/>
    <p:sldId id="422" r:id="rId44"/>
    <p:sldId id="427" r:id="rId45"/>
    <p:sldId id="423" r:id="rId46"/>
    <p:sldId id="424" r:id="rId47"/>
    <p:sldId id="449" r:id="rId48"/>
    <p:sldId id="388" r:id="rId49"/>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97" autoAdjust="0"/>
    <p:restoredTop sz="90424" autoAdjust="0"/>
  </p:normalViewPr>
  <p:slideViewPr>
    <p:cSldViewPr snapToGrid="0" snapToObjects="1">
      <p:cViewPr varScale="1">
        <p:scale>
          <a:sx n="100" d="100"/>
          <a:sy n="100" d="100"/>
        </p:scale>
        <p:origin x="1254"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96" d="100"/>
        <a:sy n="196"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t>2024/5/7</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t>‹#›</a:t>
            </a:fld>
            <a:endParaRPr kumimoji="1" lang="zh-CN" altLang="en-US"/>
          </a:p>
        </p:txBody>
      </p:sp>
    </p:spTree>
    <p:extLst>
      <p:ext uri="{BB962C8B-B14F-4D97-AF65-F5344CB8AC3E}">
        <p14:creationId xmlns:p14="http://schemas.microsoft.com/office/powerpoint/2010/main" val="3970302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t>2024/5/7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t>‹#›</a:t>
            </a:fld>
            <a:endParaRPr kumimoji="1" lang="zh-CN" altLang="en-US"/>
          </a:p>
        </p:txBody>
      </p:sp>
    </p:spTree>
    <p:extLst>
      <p:ext uri="{BB962C8B-B14F-4D97-AF65-F5344CB8AC3E}">
        <p14:creationId xmlns:p14="http://schemas.microsoft.com/office/powerpoint/2010/main" val="47636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huggingface.co/learn/nlp-course/zh-TW/chapter1/4"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huggingface.co/learn/nlp-course/zh-TW/chapter1/4"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huggingface.co/learn/nlp-course/zh-TW/chapter1/4"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huggingface.co/learn/nlp-course/zh-TW/chapter1/4"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huggingface.co/learn/nlp-course/zh-TW/chapter1/4"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huggingface.co/learn/nlp-course/zh-TW/chapter1/4"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a:t>
            </a:fld>
            <a:endParaRPr lang="zh-CN" altLang="en-US"/>
          </a:p>
        </p:txBody>
      </p:sp>
    </p:spTree>
    <p:extLst>
      <p:ext uri="{BB962C8B-B14F-4D97-AF65-F5344CB8AC3E}">
        <p14:creationId xmlns:p14="http://schemas.microsoft.com/office/powerpoint/2010/main" val="2918143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10</a:t>
            </a:fld>
            <a:endParaRPr lang="zh-CN" altLang="en-US"/>
          </a:p>
        </p:txBody>
      </p:sp>
    </p:spTree>
    <p:extLst>
      <p:ext uri="{BB962C8B-B14F-4D97-AF65-F5344CB8AC3E}">
        <p14:creationId xmlns:p14="http://schemas.microsoft.com/office/powerpoint/2010/main" val="194302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11</a:t>
            </a:fld>
            <a:endParaRPr lang="zh-CN" altLang="en-US"/>
          </a:p>
        </p:txBody>
      </p:sp>
    </p:spTree>
    <p:extLst>
      <p:ext uri="{BB962C8B-B14F-4D97-AF65-F5344CB8AC3E}">
        <p14:creationId xmlns:p14="http://schemas.microsoft.com/office/powerpoint/2010/main" val="1051838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語言通常要考慮前言後語，建立語言的相關模型，如果能額外考慮上下文的關係，準確率就會顯著提高。</a:t>
            </a:r>
            <a:endParaRPr lang="en-US" altLang="zh-TW" sz="1200" dirty="0"/>
          </a:p>
          <a:p>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12</a:t>
            </a:fld>
            <a:endParaRPr lang="zh-CN" altLang="en-US"/>
          </a:p>
        </p:txBody>
      </p:sp>
    </p:spTree>
    <p:extLst>
      <p:ext uri="{BB962C8B-B14F-4D97-AF65-F5344CB8AC3E}">
        <p14:creationId xmlns:p14="http://schemas.microsoft.com/office/powerpoint/2010/main" val="2160894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13</a:t>
            </a:fld>
            <a:endParaRPr lang="zh-CN" altLang="en-US"/>
          </a:p>
        </p:txBody>
      </p:sp>
    </p:spTree>
    <p:extLst>
      <p:ext uri="{BB962C8B-B14F-4D97-AF65-F5344CB8AC3E}">
        <p14:creationId xmlns:p14="http://schemas.microsoft.com/office/powerpoint/2010/main" val="4074430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b="0" i="0" dirty="0">
                <a:solidFill>
                  <a:srgbClr val="29261B"/>
                </a:solidFill>
                <a:effectLst/>
                <a:highlight>
                  <a:srgbClr val="F0EEE5"/>
                </a:highlight>
                <a:latin typeface="__tiempos_b6f14e"/>
              </a:rPr>
              <a:t>在</a:t>
            </a:r>
            <a:r>
              <a:rPr lang="en-US" altLang="zh-TW" b="0" i="0" dirty="0">
                <a:solidFill>
                  <a:srgbClr val="29261B"/>
                </a:solidFill>
                <a:effectLst/>
                <a:highlight>
                  <a:srgbClr val="F0EEE5"/>
                </a:highlight>
                <a:latin typeface="__tiempos_b6f14e"/>
              </a:rPr>
              <a:t>RNN</a:t>
            </a:r>
            <a:r>
              <a:rPr lang="zh-TW" altLang="en-US" b="0" i="0" dirty="0">
                <a:solidFill>
                  <a:srgbClr val="29261B"/>
                </a:solidFill>
                <a:effectLst/>
                <a:highlight>
                  <a:srgbClr val="F0EEE5"/>
                </a:highlight>
                <a:latin typeface="__tiempos_b6f14e"/>
              </a:rPr>
              <a:t>傳遞過程中</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每一個時間步的隱藏狀態都是由前一時間步的隱藏狀態和當前輸入經過權重矩陣相乘而得到的</a:t>
            </a:r>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14</a:t>
            </a:fld>
            <a:endParaRPr lang="zh-CN" altLang="en-US"/>
          </a:p>
        </p:txBody>
      </p:sp>
    </p:spTree>
    <p:extLst>
      <p:ext uri="{BB962C8B-B14F-4D97-AF65-F5344CB8AC3E}">
        <p14:creationId xmlns:p14="http://schemas.microsoft.com/office/powerpoint/2010/main" val="816118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15</a:t>
            </a:fld>
            <a:endParaRPr lang="zh-CN" altLang="en-US"/>
          </a:p>
        </p:txBody>
      </p:sp>
    </p:spTree>
    <p:extLst>
      <p:ext uri="{BB962C8B-B14F-4D97-AF65-F5344CB8AC3E}">
        <p14:creationId xmlns:p14="http://schemas.microsoft.com/office/powerpoint/2010/main" val="850987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Self-Attention</a:t>
            </a:r>
            <a:r>
              <a:rPr lang="zh-TW" altLang="en-US" dirty="0"/>
              <a:t>的核心思想是</a:t>
            </a:r>
            <a:r>
              <a:rPr lang="en-US" altLang="zh-TW" dirty="0"/>
              <a:t>:</a:t>
            </a:r>
          </a:p>
          <a:p>
            <a:endParaRPr lang="en-US" altLang="zh-TW" dirty="0"/>
          </a:p>
          <a:p>
            <a:r>
              <a:rPr lang="zh-TW" altLang="en-US" dirty="0"/>
              <a:t>給定一個查詢向量</a:t>
            </a:r>
            <a:r>
              <a:rPr lang="en-US" altLang="zh-TW" dirty="0"/>
              <a:t>(Query)</a:t>
            </a:r>
            <a:r>
              <a:rPr lang="zh-TW" altLang="en-US" dirty="0"/>
              <a:t>和一組鍵</a:t>
            </a:r>
            <a:r>
              <a:rPr lang="en-US" altLang="zh-TW" dirty="0"/>
              <a:t>/</a:t>
            </a:r>
            <a:r>
              <a:rPr lang="zh-TW" altLang="en-US" dirty="0"/>
              <a:t>值向量對</a:t>
            </a:r>
            <a:r>
              <a:rPr lang="en-US" altLang="zh-TW" dirty="0"/>
              <a:t>(Key/Value pairs),</a:t>
            </a:r>
            <a:r>
              <a:rPr lang="zh-TW" altLang="en-US" dirty="0"/>
              <a:t>通過</a:t>
            </a:r>
            <a:r>
              <a:rPr lang="en-US" altLang="zh-TW" dirty="0"/>
              <a:t>query</a:t>
            </a:r>
            <a:r>
              <a:rPr lang="zh-TW" altLang="en-US" dirty="0"/>
              <a:t>和</a:t>
            </a:r>
            <a:r>
              <a:rPr lang="en-US" altLang="zh-TW" dirty="0"/>
              <a:t>keys</a:t>
            </a:r>
            <a:r>
              <a:rPr lang="zh-TW" altLang="en-US" dirty="0"/>
              <a:t>的相似度來獲得一組權重。</a:t>
            </a:r>
          </a:p>
          <a:p>
            <a:r>
              <a:rPr lang="zh-TW" altLang="en-US" dirty="0"/>
              <a:t>將權重與值向量相乘</a:t>
            </a:r>
            <a:r>
              <a:rPr lang="en-US" altLang="zh-TW" dirty="0"/>
              <a:t>,</a:t>
            </a:r>
            <a:r>
              <a:rPr lang="zh-TW" altLang="en-US" dirty="0"/>
              <a:t>得到</a:t>
            </a:r>
            <a:r>
              <a:rPr lang="en-US" altLang="zh-TW" dirty="0"/>
              <a:t>query</a:t>
            </a:r>
            <a:r>
              <a:rPr lang="zh-TW" altLang="en-US" dirty="0"/>
              <a:t>對應的響應向量。</a:t>
            </a:r>
          </a:p>
          <a:p>
            <a:r>
              <a:rPr lang="zh-TW" altLang="en-US" dirty="0"/>
              <a:t>這種關注機制允許模型靈活地捕獲序列中任意距離的依賴關係。</a:t>
            </a:r>
            <a:endParaRPr lang="en-US" altLang="zh-TW" sz="1200" b="1" dirty="0">
              <a:effectLst/>
              <a:latin typeface="標楷體" panose="03000509000000000000" pitchFamily="65" charset="-120"/>
              <a:ea typeface="標楷體" panose="03000509000000000000" pitchFamily="65" charset="-120"/>
            </a:endParaRPr>
          </a:p>
          <a:p>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16</a:t>
            </a:fld>
            <a:endParaRPr lang="zh-CN" altLang="en-US"/>
          </a:p>
        </p:txBody>
      </p:sp>
    </p:spTree>
    <p:extLst>
      <p:ext uri="{BB962C8B-B14F-4D97-AF65-F5344CB8AC3E}">
        <p14:creationId xmlns:p14="http://schemas.microsoft.com/office/powerpoint/2010/main" val="3814365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Self-Attention</a:t>
            </a:r>
            <a:r>
              <a:rPr lang="zh-TW" altLang="en-US" dirty="0"/>
              <a:t>的核心思想是</a:t>
            </a:r>
            <a:r>
              <a:rPr lang="en-US" altLang="zh-TW" dirty="0"/>
              <a:t>:</a:t>
            </a:r>
          </a:p>
          <a:p>
            <a:endParaRPr lang="en-US" altLang="zh-TW" dirty="0"/>
          </a:p>
          <a:p>
            <a:r>
              <a:rPr lang="zh-TW" altLang="en-US" dirty="0"/>
              <a:t>給定一個查詢向量</a:t>
            </a:r>
            <a:r>
              <a:rPr lang="en-US" altLang="zh-TW" dirty="0"/>
              <a:t>(Query)</a:t>
            </a:r>
            <a:r>
              <a:rPr lang="zh-TW" altLang="en-US" dirty="0"/>
              <a:t>和一組鍵</a:t>
            </a:r>
            <a:r>
              <a:rPr lang="en-US" altLang="zh-TW" dirty="0"/>
              <a:t>/</a:t>
            </a:r>
            <a:r>
              <a:rPr lang="zh-TW" altLang="en-US" dirty="0"/>
              <a:t>值向量對</a:t>
            </a:r>
            <a:r>
              <a:rPr lang="en-US" altLang="zh-TW" dirty="0"/>
              <a:t>(Key/Value pairs),</a:t>
            </a:r>
            <a:r>
              <a:rPr lang="zh-TW" altLang="en-US" dirty="0"/>
              <a:t>通過</a:t>
            </a:r>
            <a:r>
              <a:rPr lang="en-US" altLang="zh-TW" dirty="0"/>
              <a:t>query</a:t>
            </a:r>
            <a:r>
              <a:rPr lang="zh-TW" altLang="en-US" dirty="0"/>
              <a:t>和</a:t>
            </a:r>
            <a:r>
              <a:rPr lang="en-US" altLang="zh-TW" dirty="0"/>
              <a:t>keys</a:t>
            </a:r>
            <a:r>
              <a:rPr lang="zh-TW" altLang="en-US" dirty="0"/>
              <a:t>的相似度來獲得一組權重。</a:t>
            </a:r>
          </a:p>
          <a:p>
            <a:r>
              <a:rPr lang="zh-TW" altLang="en-US" dirty="0"/>
              <a:t>將權重與值向量相乘</a:t>
            </a:r>
            <a:r>
              <a:rPr lang="en-US" altLang="zh-TW" dirty="0"/>
              <a:t>,</a:t>
            </a:r>
            <a:r>
              <a:rPr lang="zh-TW" altLang="en-US" dirty="0"/>
              <a:t>得到</a:t>
            </a:r>
            <a:r>
              <a:rPr lang="en-US" altLang="zh-TW" dirty="0"/>
              <a:t>query</a:t>
            </a:r>
            <a:r>
              <a:rPr lang="zh-TW" altLang="en-US" dirty="0"/>
              <a:t>對應的響應向量。</a:t>
            </a:r>
          </a:p>
          <a:p>
            <a:r>
              <a:rPr lang="zh-TW" altLang="en-US" dirty="0"/>
              <a:t>這種關注機制允許模型靈活地捕獲序列中任意距離的依賴關係。</a:t>
            </a:r>
            <a:endParaRPr lang="en-US" altLang="zh-TW" sz="1200" b="1" dirty="0">
              <a:effectLst/>
              <a:latin typeface="標楷體" panose="03000509000000000000" pitchFamily="65" charset="-120"/>
              <a:ea typeface="標楷體" panose="03000509000000000000" pitchFamily="65" charset="-120"/>
            </a:endParaRPr>
          </a:p>
          <a:p>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17</a:t>
            </a:fld>
            <a:endParaRPr lang="zh-CN" altLang="en-US"/>
          </a:p>
        </p:txBody>
      </p:sp>
    </p:spTree>
    <p:extLst>
      <p:ext uri="{BB962C8B-B14F-4D97-AF65-F5344CB8AC3E}">
        <p14:creationId xmlns:p14="http://schemas.microsoft.com/office/powerpoint/2010/main" val="2277174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18</a:t>
            </a:fld>
            <a:endParaRPr lang="zh-CN" altLang="en-US"/>
          </a:p>
        </p:txBody>
      </p:sp>
    </p:spTree>
    <p:extLst>
      <p:ext uri="{BB962C8B-B14F-4D97-AF65-F5344CB8AC3E}">
        <p14:creationId xmlns:p14="http://schemas.microsoft.com/office/powerpoint/2010/main" val="214465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19</a:t>
            </a:fld>
            <a:endParaRPr lang="zh-CN" altLang="en-US"/>
          </a:p>
        </p:txBody>
      </p:sp>
    </p:spTree>
    <p:extLst>
      <p:ext uri="{BB962C8B-B14F-4D97-AF65-F5344CB8AC3E}">
        <p14:creationId xmlns:p14="http://schemas.microsoft.com/office/powerpoint/2010/main" val="708025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a:t>
            </a:fld>
            <a:endParaRPr lang="zh-CN" altLang="en-US"/>
          </a:p>
        </p:txBody>
      </p:sp>
    </p:spTree>
    <p:extLst>
      <p:ext uri="{BB962C8B-B14F-4D97-AF65-F5344CB8AC3E}">
        <p14:creationId xmlns:p14="http://schemas.microsoft.com/office/powerpoint/2010/main" val="2457985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hlinkClick r:id="rId3"/>
              </a:rPr>
              <a:t>Transformers </a:t>
            </a:r>
            <a:r>
              <a:rPr lang="zh-TW" altLang="en-US" dirty="0">
                <a:hlinkClick r:id="rId3"/>
              </a:rPr>
              <a:t>是如何工作的？ </a:t>
            </a:r>
            <a:r>
              <a:rPr lang="en-US" altLang="zh-TW" dirty="0">
                <a:hlinkClick r:id="rId3"/>
              </a:rPr>
              <a:t>- Hugging Face NLP Course</a:t>
            </a:r>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20</a:t>
            </a:fld>
            <a:endParaRPr lang="zh-CN" altLang="en-US"/>
          </a:p>
        </p:txBody>
      </p:sp>
    </p:spTree>
    <p:extLst>
      <p:ext uri="{BB962C8B-B14F-4D97-AF65-F5344CB8AC3E}">
        <p14:creationId xmlns:p14="http://schemas.microsoft.com/office/powerpoint/2010/main" val="2431459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hlinkClick r:id="rId3"/>
              </a:rPr>
              <a:t>Transformers </a:t>
            </a:r>
            <a:r>
              <a:rPr lang="zh-TW" altLang="en-US" dirty="0">
                <a:hlinkClick r:id="rId3"/>
              </a:rPr>
              <a:t>是如何工作的？ </a:t>
            </a:r>
            <a:r>
              <a:rPr lang="en-US" altLang="zh-TW" dirty="0">
                <a:hlinkClick r:id="rId3"/>
              </a:rPr>
              <a:t>- Hugging Face NLP Course</a:t>
            </a:r>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21</a:t>
            </a:fld>
            <a:endParaRPr lang="zh-CN" altLang="en-US"/>
          </a:p>
        </p:txBody>
      </p:sp>
    </p:spTree>
    <p:extLst>
      <p:ext uri="{BB962C8B-B14F-4D97-AF65-F5344CB8AC3E}">
        <p14:creationId xmlns:p14="http://schemas.microsoft.com/office/powerpoint/2010/main" val="2660993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hlinkClick r:id="rId3"/>
              </a:rPr>
              <a:t>Transformers </a:t>
            </a:r>
            <a:r>
              <a:rPr lang="zh-TW" altLang="en-US" dirty="0">
                <a:hlinkClick r:id="rId3"/>
              </a:rPr>
              <a:t>是如何工作的？ </a:t>
            </a:r>
            <a:r>
              <a:rPr lang="en-US" altLang="zh-TW" dirty="0">
                <a:hlinkClick r:id="rId3"/>
              </a:rPr>
              <a:t>- Hugging Face NLP Course</a:t>
            </a:r>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22</a:t>
            </a:fld>
            <a:endParaRPr lang="zh-CN" altLang="en-US"/>
          </a:p>
        </p:txBody>
      </p:sp>
    </p:spTree>
    <p:extLst>
      <p:ext uri="{BB962C8B-B14F-4D97-AF65-F5344CB8AC3E}">
        <p14:creationId xmlns:p14="http://schemas.microsoft.com/office/powerpoint/2010/main" val="2840210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hlinkClick r:id="rId3"/>
              </a:rPr>
              <a:t>Transformers </a:t>
            </a:r>
            <a:r>
              <a:rPr lang="zh-TW" altLang="en-US" dirty="0">
                <a:hlinkClick r:id="rId3"/>
              </a:rPr>
              <a:t>是如何工作的？ </a:t>
            </a:r>
            <a:r>
              <a:rPr lang="en-US" altLang="zh-TW" dirty="0">
                <a:hlinkClick r:id="rId3"/>
              </a:rPr>
              <a:t>- Hugging Face NLP Course</a:t>
            </a:r>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23</a:t>
            </a:fld>
            <a:endParaRPr lang="zh-CN" altLang="en-US"/>
          </a:p>
        </p:txBody>
      </p:sp>
    </p:spTree>
    <p:extLst>
      <p:ext uri="{BB962C8B-B14F-4D97-AF65-F5344CB8AC3E}">
        <p14:creationId xmlns:p14="http://schemas.microsoft.com/office/powerpoint/2010/main" val="3336112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hlinkClick r:id="rId3"/>
              </a:rPr>
              <a:t>Transformers </a:t>
            </a:r>
            <a:r>
              <a:rPr lang="zh-TW" altLang="en-US" dirty="0">
                <a:hlinkClick r:id="rId3"/>
              </a:rPr>
              <a:t>是如何工作的？ </a:t>
            </a:r>
            <a:r>
              <a:rPr lang="en-US" altLang="zh-TW" dirty="0">
                <a:hlinkClick r:id="rId3"/>
              </a:rPr>
              <a:t>- Hugging Face NLP Course</a:t>
            </a:r>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24</a:t>
            </a:fld>
            <a:endParaRPr lang="zh-CN" altLang="en-US"/>
          </a:p>
        </p:txBody>
      </p:sp>
    </p:spTree>
    <p:extLst>
      <p:ext uri="{BB962C8B-B14F-4D97-AF65-F5344CB8AC3E}">
        <p14:creationId xmlns:p14="http://schemas.microsoft.com/office/powerpoint/2010/main" val="3435321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hlinkClick r:id="rId3"/>
              </a:rPr>
              <a:t>Transformers </a:t>
            </a:r>
            <a:r>
              <a:rPr lang="zh-TW" altLang="en-US" dirty="0">
                <a:hlinkClick r:id="rId3"/>
              </a:rPr>
              <a:t>是如何工作的？ </a:t>
            </a:r>
            <a:r>
              <a:rPr lang="en-US" altLang="zh-TW" dirty="0">
                <a:hlinkClick r:id="rId3"/>
              </a:rPr>
              <a:t>- Hugging Face NLP Course</a:t>
            </a:r>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25</a:t>
            </a:fld>
            <a:endParaRPr lang="zh-CN" altLang="en-US"/>
          </a:p>
        </p:txBody>
      </p:sp>
    </p:spTree>
    <p:extLst>
      <p:ext uri="{BB962C8B-B14F-4D97-AF65-F5344CB8AC3E}">
        <p14:creationId xmlns:p14="http://schemas.microsoft.com/office/powerpoint/2010/main" val="72804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26</a:t>
            </a:fld>
            <a:endParaRPr lang="zh-CN" altLang="en-US"/>
          </a:p>
        </p:txBody>
      </p:sp>
    </p:spTree>
    <p:extLst>
      <p:ext uri="{BB962C8B-B14F-4D97-AF65-F5344CB8AC3E}">
        <p14:creationId xmlns:p14="http://schemas.microsoft.com/office/powerpoint/2010/main" val="2270209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27</a:t>
            </a:fld>
            <a:endParaRPr lang="zh-CN" altLang="en-US"/>
          </a:p>
        </p:txBody>
      </p:sp>
    </p:spTree>
    <p:extLst>
      <p:ext uri="{BB962C8B-B14F-4D97-AF65-F5344CB8AC3E}">
        <p14:creationId xmlns:p14="http://schemas.microsoft.com/office/powerpoint/2010/main" val="4186902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1" i="0" dirty="0">
              <a:solidFill>
                <a:srgbClr val="191B1F"/>
              </a:solidFill>
              <a:effectLst/>
              <a:highlight>
                <a:srgbClr val="FFFFFF"/>
              </a:highlight>
              <a:latin typeface="-apple-system"/>
            </a:endParaRPr>
          </a:p>
          <a:p>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28</a:t>
            </a:fld>
            <a:endParaRPr lang="zh-CN" altLang="en-US"/>
          </a:p>
        </p:txBody>
      </p:sp>
    </p:spTree>
    <p:extLst>
      <p:ext uri="{BB962C8B-B14F-4D97-AF65-F5344CB8AC3E}">
        <p14:creationId xmlns:p14="http://schemas.microsoft.com/office/powerpoint/2010/main" val="528108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29</a:t>
            </a:fld>
            <a:endParaRPr lang="zh-CN" altLang="en-US"/>
          </a:p>
        </p:txBody>
      </p:sp>
    </p:spTree>
    <p:extLst>
      <p:ext uri="{BB962C8B-B14F-4D97-AF65-F5344CB8AC3E}">
        <p14:creationId xmlns:p14="http://schemas.microsoft.com/office/powerpoint/2010/main" val="1311188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a:t>
            </a:fld>
            <a:endParaRPr lang="zh-CN" altLang="en-US"/>
          </a:p>
        </p:txBody>
      </p:sp>
    </p:spTree>
    <p:extLst>
      <p:ext uri="{BB962C8B-B14F-4D97-AF65-F5344CB8AC3E}">
        <p14:creationId xmlns:p14="http://schemas.microsoft.com/office/powerpoint/2010/main" val="3701964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30</a:t>
            </a:fld>
            <a:endParaRPr lang="zh-CN" altLang="en-US"/>
          </a:p>
        </p:txBody>
      </p:sp>
    </p:spTree>
    <p:extLst>
      <p:ext uri="{BB962C8B-B14F-4D97-AF65-F5344CB8AC3E}">
        <p14:creationId xmlns:p14="http://schemas.microsoft.com/office/powerpoint/2010/main" val="17208571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例如：</a:t>
            </a:r>
          </a:p>
          <a:p>
            <a:r>
              <a:rPr lang="zh-TW" altLang="en-US" dirty="0"/>
              <a:t>在自動文字生成方面，</a:t>
            </a:r>
            <a:r>
              <a:rPr lang="en-US" altLang="zh-TW" dirty="0"/>
              <a:t>ChatGPT</a:t>
            </a:r>
            <a:r>
              <a:rPr lang="zh-TW" altLang="en-US" dirty="0"/>
              <a:t>可以根據輸入的文字自動生成類似的文字，例如劇本、歌曲、企劃等。</a:t>
            </a:r>
          </a:p>
          <a:p>
            <a:r>
              <a:rPr lang="zh-TW" altLang="en-US" dirty="0"/>
              <a:t>在自動問答方面，</a:t>
            </a:r>
            <a:r>
              <a:rPr lang="en-US" altLang="zh-TW" dirty="0"/>
              <a:t>ChatGPT</a:t>
            </a:r>
            <a:r>
              <a:rPr lang="zh-TW" altLang="en-US" dirty="0"/>
              <a:t>可以根據輸入的問題自動生成答案。</a:t>
            </a:r>
          </a:p>
          <a:p>
            <a:r>
              <a:rPr lang="zh-TW" altLang="en-US" dirty="0"/>
              <a:t>它還具有編寫和除錯電腦程式的能力。</a:t>
            </a:r>
          </a:p>
          <a:p>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31</a:t>
            </a:fld>
            <a:endParaRPr lang="zh-CN" altLang="en-US"/>
          </a:p>
        </p:txBody>
      </p:sp>
    </p:spTree>
    <p:extLst>
      <p:ext uri="{BB962C8B-B14F-4D97-AF65-F5344CB8AC3E}">
        <p14:creationId xmlns:p14="http://schemas.microsoft.com/office/powerpoint/2010/main" val="38030014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32</a:t>
            </a:fld>
            <a:endParaRPr lang="zh-CN" altLang="en-US"/>
          </a:p>
        </p:txBody>
      </p:sp>
    </p:spTree>
    <p:extLst>
      <p:ext uri="{BB962C8B-B14F-4D97-AF65-F5344CB8AC3E}">
        <p14:creationId xmlns:p14="http://schemas.microsoft.com/office/powerpoint/2010/main" val="711908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33</a:t>
            </a:fld>
            <a:endParaRPr lang="zh-CN" altLang="en-US"/>
          </a:p>
        </p:txBody>
      </p:sp>
    </p:spTree>
    <p:extLst>
      <p:ext uri="{BB962C8B-B14F-4D97-AF65-F5344CB8AC3E}">
        <p14:creationId xmlns:p14="http://schemas.microsoft.com/office/powerpoint/2010/main" val="39299459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大型語言模型（</a:t>
            </a:r>
            <a:r>
              <a:rPr lang="en-US" altLang="zh-TW" dirty="0"/>
              <a:t>Large Language Models, LLMs</a:t>
            </a:r>
            <a:r>
              <a:rPr lang="zh-TW" altLang="en-US" dirty="0"/>
              <a:t>）具有強大的自然語言處理能力。這些模型透過大量的數據進行訓練，讓模型能夠理解和生成出人類使用的語言，甚至能夠在一定程度上理解上下文和意圖。</a:t>
            </a:r>
            <a:endParaRPr lang="en-US" altLang="zh-TW" dirty="0"/>
          </a:p>
          <a:p>
            <a:r>
              <a:rPr lang="zh-TW" altLang="en-US" dirty="0"/>
              <a:t>然而，大型語言模型也存在明顯的局限性。首先，它們缺乏真正的理解能力，只能根據過去訓練數據中的經驗與方法進行回應。這意味著它們可能會在面對新知或異常情況時，無法正確回答解答。其次，回覆的內容可能會有偏見或不準確的問題，因為模型的回答只是反映了訓練數據中的想法。而且若不持續學習，這些模型將會無法獲取新知識。</a:t>
            </a:r>
          </a:p>
          <a:p>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34</a:t>
            </a:fld>
            <a:endParaRPr lang="zh-CN" altLang="en-US"/>
          </a:p>
        </p:txBody>
      </p:sp>
    </p:spTree>
    <p:extLst>
      <p:ext uri="{BB962C8B-B14F-4D97-AF65-F5344CB8AC3E}">
        <p14:creationId xmlns:p14="http://schemas.microsoft.com/office/powerpoint/2010/main" val="15478561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大型語言模型（</a:t>
            </a:r>
            <a:r>
              <a:rPr lang="en-US" altLang="zh-TW" dirty="0"/>
              <a:t>Large Language Models, LLMs</a:t>
            </a:r>
            <a:r>
              <a:rPr lang="zh-TW" altLang="en-US" dirty="0"/>
              <a:t>）具有強大的自然語言處理能力。這些模型透過大量的數據進行訓練，讓模型能夠理解和生成出人類使用的語言，甚至能夠在一定程度上理解上下文和意圖。</a:t>
            </a:r>
            <a:endParaRPr lang="en-US" altLang="zh-TW" dirty="0"/>
          </a:p>
          <a:p>
            <a:r>
              <a:rPr lang="zh-TW" altLang="en-US" dirty="0"/>
              <a:t>然而，大型語言模型也存在明顯的局限性。首先，它們缺乏真正的理解能力，只能根據過去訓練數據中的經驗與方法進行回應。這意味著它們可能會在面對新知或異常情況時，無法正確回答解答。其次，回覆的內容可能會有偏見或不準確的問題，因為模型的回答只是反映了訓練數據中的想法。而且若不持續學習，這些模型將會無法獲取新知識。</a:t>
            </a:r>
          </a:p>
          <a:p>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35</a:t>
            </a:fld>
            <a:endParaRPr lang="zh-CN" altLang="en-US"/>
          </a:p>
        </p:txBody>
      </p:sp>
    </p:spTree>
    <p:extLst>
      <p:ext uri="{BB962C8B-B14F-4D97-AF65-F5344CB8AC3E}">
        <p14:creationId xmlns:p14="http://schemas.microsoft.com/office/powerpoint/2010/main" val="26199884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36</a:t>
            </a:fld>
            <a:endParaRPr lang="zh-CN" altLang="en-US"/>
          </a:p>
        </p:txBody>
      </p:sp>
    </p:spTree>
    <p:extLst>
      <p:ext uri="{BB962C8B-B14F-4D97-AF65-F5344CB8AC3E}">
        <p14:creationId xmlns:p14="http://schemas.microsoft.com/office/powerpoint/2010/main" val="3547924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37</a:t>
            </a:fld>
            <a:endParaRPr lang="zh-CN" altLang="en-US"/>
          </a:p>
        </p:txBody>
      </p:sp>
    </p:spTree>
    <p:extLst>
      <p:ext uri="{BB962C8B-B14F-4D97-AF65-F5344CB8AC3E}">
        <p14:creationId xmlns:p14="http://schemas.microsoft.com/office/powerpoint/2010/main" val="33306478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TW" b="0" i="0" dirty="0">
                <a:solidFill>
                  <a:srgbClr val="29261B"/>
                </a:solidFill>
                <a:effectLst/>
                <a:highlight>
                  <a:srgbClr val="F0EEE5"/>
                </a:highlight>
                <a:latin typeface="__tiempos_b6f14e"/>
              </a:rPr>
              <a:t>API</a:t>
            </a:r>
            <a:r>
              <a:rPr lang="zh-TW" altLang="en-US" b="0" i="0" dirty="0">
                <a:solidFill>
                  <a:srgbClr val="29261B"/>
                </a:solidFill>
                <a:effectLst/>
                <a:highlight>
                  <a:srgbClr val="F0EEE5"/>
                </a:highlight>
                <a:latin typeface="__tiempos_b6f14e"/>
              </a:rPr>
              <a:t>是介於不同軟體之間的接口</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用於數據傳輸和功能調用</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而</a:t>
            </a:r>
            <a:r>
              <a:rPr lang="en-US" altLang="zh-TW" b="0" i="0" dirty="0">
                <a:solidFill>
                  <a:srgbClr val="29261B"/>
                </a:solidFill>
                <a:effectLst/>
                <a:highlight>
                  <a:srgbClr val="F0EEE5"/>
                </a:highlight>
                <a:latin typeface="__tiempos_b6f14e"/>
              </a:rPr>
              <a:t>API key</a:t>
            </a:r>
            <a:r>
              <a:rPr lang="zh-TW" altLang="en-US" b="0" i="0" dirty="0">
                <a:solidFill>
                  <a:srgbClr val="29261B"/>
                </a:solidFill>
                <a:effectLst/>
                <a:highlight>
                  <a:srgbClr val="F0EEE5"/>
                </a:highlight>
                <a:latin typeface="__tiempos_b6f14e"/>
              </a:rPr>
              <a:t>則是使用服務提供商</a:t>
            </a:r>
            <a:r>
              <a:rPr lang="en-US" altLang="zh-TW" b="0" i="0" dirty="0">
                <a:solidFill>
                  <a:srgbClr val="29261B"/>
                </a:solidFill>
                <a:effectLst/>
                <a:highlight>
                  <a:srgbClr val="F0EEE5"/>
                </a:highlight>
                <a:latin typeface="__tiempos_b6f14e"/>
              </a:rPr>
              <a:t>API</a:t>
            </a:r>
            <a:r>
              <a:rPr lang="zh-TW" altLang="en-US" b="0" i="0" dirty="0">
                <a:solidFill>
                  <a:srgbClr val="29261B"/>
                </a:solidFill>
                <a:effectLst/>
                <a:highlight>
                  <a:srgbClr val="F0EEE5"/>
                </a:highlight>
                <a:latin typeface="__tiempos_b6f14e"/>
              </a:rPr>
              <a:t>的通行證。</a:t>
            </a:r>
            <a:br>
              <a:rPr lang="zh-TW" altLang="en-US" b="0" i="0" dirty="0">
                <a:solidFill>
                  <a:srgbClr val="29261B"/>
                </a:solidFill>
                <a:effectLst/>
                <a:highlight>
                  <a:srgbClr val="F0EEE5"/>
                </a:highlight>
                <a:latin typeface="__styreneB_5d855b"/>
              </a:rPr>
            </a:br>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38</a:t>
            </a:fld>
            <a:endParaRPr lang="zh-CN" altLang="en-US"/>
          </a:p>
        </p:txBody>
      </p:sp>
    </p:spTree>
    <p:extLst>
      <p:ext uri="{BB962C8B-B14F-4D97-AF65-F5344CB8AC3E}">
        <p14:creationId xmlns:p14="http://schemas.microsoft.com/office/powerpoint/2010/main" val="22808883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TW" b="0" i="0" dirty="0">
                <a:solidFill>
                  <a:srgbClr val="29261B"/>
                </a:solidFill>
                <a:effectLst/>
                <a:highlight>
                  <a:srgbClr val="F0EEE5"/>
                </a:highlight>
                <a:latin typeface="__tiempos_b6f14e"/>
              </a:rPr>
              <a:t>API</a:t>
            </a:r>
            <a:r>
              <a:rPr lang="zh-TW" altLang="en-US" b="0" i="0" dirty="0">
                <a:solidFill>
                  <a:srgbClr val="29261B"/>
                </a:solidFill>
                <a:effectLst/>
                <a:highlight>
                  <a:srgbClr val="F0EEE5"/>
                </a:highlight>
                <a:latin typeface="__tiempos_b6f14e"/>
              </a:rPr>
              <a:t>是介於不同軟體之間的接口</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用於數據傳輸和功能調用</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而</a:t>
            </a:r>
            <a:r>
              <a:rPr lang="en-US" altLang="zh-TW" b="0" i="0" dirty="0">
                <a:solidFill>
                  <a:srgbClr val="29261B"/>
                </a:solidFill>
                <a:effectLst/>
                <a:highlight>
                  <a:srgbClr val="F0EEE5"/>
                </a:highlight>
                <a:latin typeface="__tiempos_b6f14e"/>
              </a:rPr>
              <a:t>API key</a:t>
            </a:r>
            <a:r>
              <a:rPr lang="zh-TW" altLang="en-US" b="0" i="0" dirty="0">
                <a:solidFill>
                  <a:srgbClr val="29261B"/>
                </a:solidFill>
                <a:effectLst/>
                <a:highlight>
                  <a:srgbClr val="F0EEE5"/>
                </a:highlight>
                <a:latin typeface="__tiempos_b6f14e"/>
              </a:rPr>
              <a:t>則是使用服務提供商</a:t>
            </a:r>
            <a:r>
              <a:rPr lang="en-US" altLang="zh-TW" b="0" i="0" dirty="0">
                <a:solidFill>
                  <a:srgbClr val="29261B"/>
                </a:solidFill>
                <a:effectLst/>
                <a:highlight>
                  <a:srgbClr val="F0EEE5"/>
                </a:highlight>
                <a:latin typeface="__tiempos_b6f14e"/>
              </a:rPr>
              <a:t>API</a:t>
            </a:r>
            <a:r>
              <a:rPr lang="zh-TW" altLang="en-US" b="0" i="0" dirty="0">
                <a:solidFill>
                  <a:srgbClr val="29261B"/>
                </a:solidFill>
                <a:effectLst/>
                <a:highlight>
                  <a:srgbClr val="F0EEE5"/>
                </a:highlight>
                <a:latin typeface="__tiempos_b6f14e"/>
              </a:rPr>
              <a:t>的通行證。</a:t>
            </a:r>
            <a:br>
              <a:rPr lang="zh-TW" altLang="en-US" b="0" i="0" dirty="0">
                <a:solidFill>
                  <a:srgbClr val="29261B"/>
                </a:solidFill>
                <a:effectLst/>
                <a:highlight>
                  <a:srgbClr val="F0EEE5"/>
                </a:highlight>
                <a:latin typeface="__styreneB_5d855b"/>
              </a:rPr>
            </a:br>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39</a:t>
            </a:fld>
            <a:endParaRPr lang="zh-CN" altLang="en-US"/>
          </a:p>
        </p:txBody>
      </p:sp>
    </p:spTree>
    <p:extLst>
      <p:ext uri="{BB962C8B-B14F-4D97-AF65-F5344CB8AC3E}">
        <p14:creationId xmlns:p14="http://schemas.microsoft.com/office/powerpoint/2010/main" val="345007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TW" altLang="en-US" sz="1200" dirty="0">
                <a:solidFill>
                  <a:schemeClr val="tx1">
                    <a:lumMod val="75000"/>
                    <a:lumOff val="25000"/>
                  </a:schemeClr>
                </a:solidFill>
                <a:latin typeface="Source Han Sans TC"/>
                <a:ea typeface="Source Han Sans TC"/>
              </a:rPr>
              <a:t>自然語言指的是人類交流的語言，程式語言不是自然語言。</a:t>
            </a:r>
            <a:r>
              <a:rPr lang="en-US" altLang="zh-TW" sz="1200" b="1" dirty="0"/>
              <a:t>(Natural Language Processing, NLP)</a:t>
            </a:r>
            <a:r>
              <a:rPr lang="zh-TW" altLang="en-US" sz="1200" dirty="0"/>
              <a:t> 是一個跨學科的領域，專注於使計算機能夠理解、生成和與人類自然語言進行交互。</a:t>
            </a:r>
            <a:endParaRPr lang="en-US" altLang="zh-TW" sz="1200" dirty="0"/>
          </a:p>
          <a:p>
            <a:pPr marL="342900" indent="-342900">
              <a:buFont typeface="Arial" panose="020B0604020202020204" pitchFamily="34" charset="0"/>
              <a:buChar char="•"/>
            </a:pPr>
            <a:r>
              <a:rPr lang="zh-TW" altLang="en-US" sz="1200" dirty="0">
                <a:highlight>
                  <a:srgbClr val="FFFF00"/>
                </a:highlight>
              </a:rPr>
              <a:t>文本理解</a:t>
            </a:r>
            <a:r>
              <a:rPr lang="zh-TW" altLang="en-US" sz="1200" dirty="0"/>
              <a:t>：讓機器能夠理解人類寫的文字，包括語法、語義和上下文。</a:t>
            </a:r>
          </a:p>
          <a:p>
            <a:pPr marL="342900" indent="-342900">
              <a:buFont typeface="Arial" panose="020B0604020202020204" pitchFamily="34" charset="0"/>
              <a:buChar char="•"/>
            </a:pPr>
            <a:r>
              <a:rPr lang="zh-TW" altLang="en-US" sz="1200" dirty="0">
                <a:highlight>
                  <a:srgbClr val="FFFF00"/>
                </a:highlight>
              </a:rPr>
              <a:t>情感分析</a:t>
            </a:r>
            <a:r>
              <a:rPr lang="zh-TW" altLang="en-US" sz="1200" dirty="0"/>
              <a:t>：分析文本中的情感，例如判斷一段文字是正面、負面還是中性的。</a:t>
            </a:r>
          </a:p>
          <a:p>
            <a:pPr marL="342900" indent="-342900">
              <a:buFont typeface="Arial" panose="020B0604020202020204" pitchFamily="34" charset="0"/>
              <a:buChar char="•"/>
            </a:pPr>
            <a:r>
              <a:rPr lang="zh-TW" altLang="en-US" sz="1200" dirty="0">
                <a:highlight>
                  <a:srgbClr val="FFFF00"/>
                </a:highlight>
              </a:rPr>
              <a:t>機器翻譯</a:t>
            </a:r>
            <a:r>
              <a:rPr lang="zh-TW" altLang="en-US" sz="1200" dirty="0"/>
              <a:t>：將一種語言翻譯成另一種語言，例如將英語翻譯成中文。</a:t>
            </a:r>
            <a:endParaRPr lang="en-US" altLang="zh-TW" sz="1200" dirty="0"/>
          </a:p>
          <a:p>
            <a:pPr marL="342900" indent="-342900">
              <a:buFont typeface="Arial" panose="020B0604020202020204" pitchFamily="34" charset="0"/>
              <a:buChar char="•"/>
            </a:pPr>
            <a:r>
              <a:rPr lang="zh-TW" altLang="en-US" sz="1200" dirty="0">
                <a:highlight>
                  <a:srgbClr val="FFFF00"/>
                </a:highlight>
              </a:rPr>
              <a:t>文字生成</a:t>
            </a:r>
            <a:r>
              <a:rPr lang="zh-TW" altLang="en-US" sz="1200" dirty="0"/>
              <a:t>：使機器能夠生成自然流暢的語言，例如聊天機器人、文章寫作等。</a:t>
            </a:r>
          </a:p>
          <a:p>
            <a:endParaRPr kumimoji="1" lang="zh-TW" altLang="en-US" sz="1200" dirty="0">
              <a:solidFill>
                <a:schemeClr val="tx1">
                  <a:lumMod val="75000"/>
                  <a:lumOff val="25000"/>
                </a:schemeClr>
              </a:solidFill>
              <a:latin typeface="Source Han Sans TC"/>
              <a:ea typeface="Source Han Sans TC"/>
            </a:endParaRPr>
          </a:p>
          <a:p>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4</a:t>
            </a:fld>
            <a:endParaRPr lang="zh-CN" altLang="en-US"/>
          </a:p>
        </p:txBody>
      </p:sp>
    </p:spTree>
    <p:extLst>
      <p:ext uri="{BB962C8B-B14F-4D97-AF65-F5344CB8AC3E}">
        <p14:creationId xmlns:p14="http://schemas.microsoft.com/office/powerpoint/2010/main" val="10411399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前面提到的</a:t>
            </a:r>
            <a:r>
              <a:rPr lang="en-US" altLang="zh-TW" dirty="0"/>
              <a:t>RAG</a:t>
            </a:r>
            <a:r>
              <a:rPr lang="zh-TW" altLang="en-US" dirty="0"/>
              <a:t>也可以透過這個框架來做到</a:t>
            </a:r>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40</a:t>
            </a:fld>
            <a:endParaRPr lang="zh-CN" altLang="en-US"/>
          </a:p>
        </p:txBody>
      </p:sp>
    </p:spTree>
    <p:extLst>
      <p:ext uri="{BB962C8B-B14F-4D97-AF65-F5344CB8AC3E}">
        <p14:creationId xmlns:p14="http://schemas.microsoft.com/office/powerpoint/2010/main" val="831004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41</a:t>
            </a:fld>
            <a:endParaRPr lang="zh-CN" altLang="en-US"/>
          </a:p>
        </p:txBody>
      </p:sp>
    </p:spTree>
    <p:extLst>
      <p:ext uri="{BB962C8B-B14F-4D97-AF65-F5344CB8AC3E}">
        <p14:creationId xmlns:p14="http://schemas.microsoft.com/office/powerpoint/2010/main" val="16961416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42</a:t>
            </a:fld>
            <a:endParaRPr lang="zh-CN" altLang="en-US"/>
          </a:p>
        </p:txBody>
      </p:sp>
    </p:spTree>
    <p:extLst>
      <p:ext uri="{BB962C8B-B14F-4D97-AF65-F5344CB8AC3E}">
        <p14:creationId xmlns:p14="http://schemas.microsoft.com/office/powerpoint/2010/main" val="39875041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43</a:t>
            </a:fld>
            <a:endParaRPr lang="zh-CN" altLang="en-US"/>
          </a:p>
        </p:txBody>
      </p:sp>
    </p:spTree>
    <p:extLst>
      <p:ext uri="{BB962C8B-B14F-4D97-AF65-F5344CB8AC3E}">
        <p14:creationId xmlns:p14="http://schemas.microsoft.com/office/powerpoint/2010/main" val="2018418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前面介紹的</a:t>
            </a:r>
            <a:r>
              <a:rPr lang="en-US" altLang="zh-TW" b="1" i="0" dirty="0">
                <a:solidFill>
                  <a:srgbClr val="303233"/>
                </a:solidFill>
                <a:effectLst/>
                <a:highlight>
                  <a:srgbClr val="FFFFFF"/>
                </a:highlight>
                <a:latin typeface="Lato" panose="020F0502020204030203" pitchFamily="34" charset="0"/>
              </a:rPr>
              <a:t>In-Context Learning</a:t>
            </a:r>
            <a:r>
              <a:rPr lang="zh-TW" altLang="en-US" b="1" i="0" dirty="0">
                <a:solidFill>
                  <a:srgbClr val="303233"/>
                </a:solidFill>
                <a:effectLst/>
                <a:highlight>
                  <a:srgbClr val="FFFFFF"/>
                </a:highlight>
                <a:latin typeface="Lato" panose="020F0502020204030203" pitchFamily="34" charset="0"/>
              </a:rPr>
              <a:t>就是一種</a:t>
            </a:r>
            <a:r>
              <a:rPr lang="en-US" altLang="zh-TW" b="1" i="0" dirty="0">
                <a:solidFill>
                  <a:srgbClr val="303233"/>
                </a:solidFill>
                <a:effectLst/>
                <a:highlight>
                  <a:srgbClr val="FFFFFF"/>
                </a:highlight>
                <a:latin typeface="Lato" panose="020F0502020204030203" pitchFamily="34" charset="0"/>
              </a:rPr>
              <a:t>prompt</a:t>
            </a:r>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44</a:t>
            </a:fld>
            <a:endParaRPr lang="zh-CN" altLang="en-US"/>
          </a:p>
        </p:txBody>
      </p:sp>
    </p:spTree>
    <p:extLst>
      <p:ext uri="{BB962C8B-B14F-4D97-AF65-F5344CB8AC3E}">
        <p14:creationId xmlns:p14="http://schemas.microsoft.com/office/powerpoint/2010/main" val="34990279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45</a:t>
            </a:fld>
            <a:endParaRPr lang="zh-CN" altLang="en-US"/>
          </a:p>
        </p:txBody>
      </p:sp>
    </p:spTree>
    <p:extLst>
      <p:ext uri="{BB962C8B-B14F-4D97-AF65-F5344CB8AC3E}">
        <p14:creationId xmlns:p14="http://schemas.microsoft.com/office/powerpoint/2010/main" val="10419589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46</a:t>
            </a:fld>
            <a:endParaRPr lang="zh-CN" altLang="en-US"/>
          </a:p>
        </p:txBody>
      </p:sp>
    </p:spTree>
    <p:extLst>
      <p:ext uri="{BB962C8B-B14F-4D97-AF65-F5344CB8AC3E}">
        <p14:creationId xmlns:p14="http://schemas.microsoft.com/office/powerpoint/2010/main" val="785419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47</a:t>
            </a:fld>
            <a:endParaRPr lang="zh-CN" altLang="en-US"/>
          </a:p>
        </p:txBody>
      </p:sp>
    </p:spTree>
    <p:extLst>
      <p:ext uri="{BB962C8B-B14F-4D97-AF65-F5344CB8AC3E}">
        <p14:creationId xmlns:p14="http://schemas.microsoft.com/office/powerpoint/2010/main" val="7934382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48</a:t>
            </a:fld>
            <a:endParaRPr lang="zh-CN" altLang="en-US"/>
          </a:p>
        </p:txBody>
      </p:sp>
    </p:spTree>
    <p:extLst>
      <p:ext uri="{BB962C8B-B14F-4D97-AF65-F5344CB8AC3E}">
        <p14:creationId xmlns:p14="http://schemas.microsoft.com/office/powerpoint/2010/main" val="96938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5</a:t>
            </a:fld>
            <a:endParaRPr lang="zh-CN" altLang="en-US"/>
          </a:p>
        </p:txBody>
      </p:sp>
    </p:spTree>
    <p:extLst>
      <p:ext uri="{BB962C8B-B14F-4D97-AF65-F5344CB8AC3E}">
        <p14:creationId xmlns:p14="http://schemas.microsoft.com/office/powerpoint/2010/main" val="3366454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6</a:t>
            </a:fld>
            <a:endParaRPr lang="zh-CN" altLang="en-US"/>
          </a:p>
        </p:txBody>
      </p:sp>
    </p:spTree>
    <p:extLst>
      <p:ext uri="{BB962C8B-B14F-4D97-AF65-F5344CB8AC3E}">
        <p14:creationId xmlns:p14="http://schemas.microsoft.com/office/powerpoint/2010/main" val="1121685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7</a:t>
            </a:fld>
            <a:endParaRPr lang="zh-CN" altLang="en-US"/>
          </a:p>
        </p:txBody>
      </p:sp>
    </p:spTree>
    <p:extLst>
      <p:ext uri="{BB962C8B-B14F-4D97-AF65-F5344CB8AC3E}">
        <p14:creationId xmlns:p14="http://schemas.microsoft.com/office/powerpoint/2010/main" val="895608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t>例如，如果兩個單詞的意思相近，那麼它們的</a:t>
            </a:r>
            <a:r>
              <a:rPr lang="en-US" altLang="zh-TW" sz="1200" dirty="0"/>
              <a:t>embedding</a:t>
            </a:r>
            <a:r>
              <a:rPr lang="zh-TW" altLang="zh-TW" sz="1200" dirty="0"/>
              <a:t>向量也應該很接近。這樣的</a:t>
            </a:r>
            <a:r>
              <a:rPr lang="zh-TW" altLang="en-US" sz="1200" dirty="0"/>
              <a:t>對應</a:t>
            </a:r>
            <a:r>
              <a:rPr lang="zh-TW" altLang="zh-TW" sz="1200" dirty="0"/>
              <a:t>可以幫助</a:t>
            </a:r>
            <a:r>
              <a:rPr lang="zh-TW" altLang="en-US" sz="1200" dirty="0"/>
              <a:t>機器</a:t>
            </a:r>
            <a:r>
              <a:rPr lang="zh-TW" altLang="zh-TW" sz="1200" dirty="0"/>
              <a:t>捕捉物件的語義、結構、風格等特徵，並利用這些特徵進行後續的任務，如分類、檢索、生成等。</a:t>
            </a:r>
          </a:p>
          <a:p>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8</a:t>
            </a:fld>
            <a:endParaRPr lang="zh-CN" altLang="en-US"/>
          </a:p>
        </p:txBody>
      </p:sp>
    </p:spTree>
    <p:extLst>
      <p:ext uri="{BB962C8B-B14F-4D97-AF65-F5344CB8AC3E}">
        <p14:creationId xmlns:p14="http://schemas.microsoft.com/office/powerpoint/2010/main" val="296137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國王</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和</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王后</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這兩個詞在很多上下文中會一起出現</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比如講述王室故事時。因此它們的詞向量在向量空間中會被映射的比較接近。</a:t>
            </a:r>
          </a:p>
          <a:p>
            <a:pPr algn="l">
              <a:buFont typeface="+mj-lt"/>
              <a:buAutoNum type="arabicPeriod"/>
            </a:pP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吃</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和</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飯</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這兩個詞也經常一起出現在像</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吃飯</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這樣的語境中</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所以它們的詞向量也會被映射的較為靠近。</a:t>
            </a:r>
          </a:p>
          <a:p>
            <a:pPr algn="l">
              <a:buFont typeface="+mj-lt"/>
              <a:buAutoNum type="arabicPeriod"/>
            </a:pP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貓</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和</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狗</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是動物</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它們雖然不是經常共現</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但在很多上下文中都會與</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寵物</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毛孔</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等詞共同出現</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因此它們的詞向量也會比較接近。</a:t>
            </a:r>
          </a:p>
          <a:p>
            <a:pPr algn="l">
              <a:buFont typeface="+mj-lt"/>
              <a:buAutoNum type="arabicPeriod"/>
            </a:pPr>
            <a:r>
              <a:rPr lang="zh-TW" altLang="en-US" b="0" i="0" dirty="0">
                <a:solidFill>
                  <a:srgbClr val="29261B"/>
                </a:solidFill>
                <a:effectLst/>
                <a:highlight>
                  <a:srgbClr val="F0EEE5"/>
                </a:highlight>
                <a:latin typeface="__tiempos_b6f14e"/>
              </a:rPr>
              <a:t>反之</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蘋果</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和</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汽車</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這樣的詞</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在一般語境中幾乎不會共現</a:t>
            </a:r>
            <a:r>
              <a:rPr lang="en-US" altLang="zh-TW" b="0" i="0" dirty="0">
                <a:solidFill>
                  <a:srgbClr val="29261B"/>
                </a:solidFill>
                <a:effectLst/>
                <a:highlight>
                  <a:srgbClr val="F0EEE5"/>
                </a:highlight>
                <a:latin typeface="__tiempos_b6f14e"/>
              </a:rPr>
              <a:t>,</a:t>
            </a:r>
            <a:r>
              <a:rPr lang="zh-TW" altLang="en-US" b="0" i="0" dirty="0">
                <a:solidFill>
                  <a:srgbClr val="29261B"/>
                </a:solidFill>
                <a:effectLst/>
                <a:highlight>
                  <a:srgbClr val="F0EEE5"/>
                </a:highlight>
                <a:latin typeface="__tiempos_b6f14e"/>
              </a:rPr>
              <a:t>因此它們在向量空間中的距離會比較遠。</a:t>
            </a:r>
            <a:endParaRPr lang="zh-CN" altLang="en-US" dirty="0"/>
          </a:p>
          <a:p>
            <a:pPr algn="l">
              <a:buFont typeface="+mj-lt"/>
              <a:buNone/>
            </a:pPr>
            <a:endParaRPr lang="zh-TW" altLang="en-US" b="0" i="0" dirty="0">
              <a:solidFill>
                <a:srgbClr val="29261B"/>
              </a:solidFill>
              <a:effectLst/>
              <a:highlight>
                <a:srgbClr val="F0EEE5"/>
              </a:highlight>
              <a:latin typeface="__tiempos_b6f14e"/>
            </a:endParaRPr>
          </a:p>
          <a:p>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9</a:t>
            </a:fld>
            <a:endParaRPr lang="zh-CN" altLang="en-US"/>
          </a:p>
        </p:txBody>
      </p:sp>
    </p:spTree>
    <p:extLst>
      <p:ext uri="{BB962C8B-B14F-4D97-AF65-F5344CB8AC3E}">
        <p14:creationId xmlns:p14="http://schemas.microsoft.com/office/powerpoint/2010/main" val="1113074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228E486-F4F9-934F-B5BA-5E1168D3D343}"/>
              </a:ext>
            </a:extLst>
          </p:cNvPr>
          <p:cNvPicPr>
            <a:picLocks noChangeAspect="1"/>
          </p:cNvPicPr>
          <p:nvPr userDrawn="1"/>
        </p:nvPicPr>
        <p:blipFill>
          <a:blip r:embed="rId2"/>
          <a:stretch>
            <a:fillRect/>
          </a:stretch>
        </p:blipFill>
        <p:spPr>
          <a:xfrm>
            <a:off x="0" y="0"/>
            <a:ext cx="897122" cy="797442"/>
          </a:xfrm>
          <a:prstGeom prst="rect">
            <a:avLst/>
          </a:prstGeom>
        </p:spPr>
      </p:pic>
    </p:spTree>
    <p:extLst>
      <p:ext uri="{BB962C8B-B14F-4D97-AF65-F5344CB8AC3E}">
        <p14:creationId xmlns:p14="http://schemas.microsoft.com/office/powerpoint/2010/main" val="8124363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47152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22119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88168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528025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457156"/>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60" r:id="rId4"/>
    <p:sldLayoutId id="2147483655" r:id="rId5"/>
  </p:sldLayoutIdLst>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1541CFB-B35F-7344-B8D8-D903067A74F8}"/>
              </a:ext>
            </a:extLst>
          </p:cNvPr>
          <p:cNvSpPr txBox="1"/>
          <p:nvPr/>
        </p:nvSpPr>
        <p:spPr>
          <a:xfrm>
            <a:off x="833992" y="2703874"/>
            <a:ext cx="10810875" cy="1805739"/>
          </a:xfrm>
          <a:prstGeom prst="rect">
            <a:avLst/>
          </a:prstGeom>
          <a:noFill/>
        </p:spPr>
        <p:txBody>
          <a:bodyPr wrap="square" rtlCol="0">
            <a:noAutofit/>
          </a:bodyPr>
          <a:lstStyle/>
          <a:p>
            <a:pPr algn="ctr"/>
            <a:r>
              <a:rPr lang="zh-TW" altLang="en-US" sz="4800" b="1" dirty="0"/>
              <a:t>調用語言模型結合檢索增強生成</a:t>
            </a:r>
            <a:endParaRPr lang="en-US" altLang="zh-TW" sz="4800" b="1" dirty="0"/>
          </a:p>
          <a:p>
            <a:pPr algn="ctr"/>
            <a:r>
              <a:rPr lang="zh-TW" altLang="en-US" sz="4800" b="1" dirty="0"/>
              <a:t>搭建自己的問答系統應用</a:t>
            </a:r>
            <a:endParaRPr lang="zh-TW" altLang="zh-TW" sz="4800" dirty="0"/>
          </a:p>
        </p:txBody>
      </p:sp>
      <p:sp>
        <p:nvSpPr>
          <p:cNvPr id="5" name="文本框 4">
            <a:extLst>
              <a:ext uri="{FF2B5EF4-FFF2-40B4-BE49-F238E27FC236}">
                <a16:creationId xmlns:a16="http://schemas.microsoft.com/office/drawing/2014/main" id="{F873C535-CF7D-124D-AA9F-CD4F0E118127}"/>
              </a:ext>
            </a:extLst>
          </p:cNvPr>
          <p:cNvSpPr txBox="1"/>
          <p:nvPr/>
        </p:nvSpPr>
        <p:spPr>
          <a:xfrm>
            <a:off x="4020472" y="1429403"/>
            <a:ext cx="4437916" cy="548143"/>
          </a:xfrm>
          <a:prstGeom prst="rect">
            <a:avLst/>
          </a:prstGeom>
          <a:noFill/>
        </p:spPr>
        <p:txBody>
          <a:bodyPr wrap="square" rtlCol="0">
            <a:noAutofit/>
          </a:bodyPr>
          <a:lstStyle/>
          <a:p>
            <a:pPr algn="dist"/>
            <a:r>
              <a:rPr kumimoji="1" lang="en-US" altLang="zh-TW" sz="3200" dirty="0">
                <a:solidFill>
                  <a:schemeClr val="tx1">
                    <a:lumMod val="75000"/>
                    <a:lumOff val="25000"/>
                  </a:schemeClr>
                </a:solidFill>
                <a:latin typeface="Source Han Sans TC"/>
                <a:ea typeface="Source Han Sans TC"/>
              </a:rPr>
              <a:t>2024/05/10</a:t>
            </a:r>
            <a:r>
              <a:rPr kumimoji="1" lang="zh-TW" altLang="en-US" sz="3200" dirty="0">
                <a:solidFill>
                  <a:schemeClr val="tx1">
                    <a:lumMod val="75000"/>
                    <a:lumOff val="25000"/>
                  </a:schemeClr>
                </a:solidFill>
                <a:latin typeface="Source Han Sans TC"/>
                <a:ea typeface="Source Han Sans TC"/>
              </a:rPr>
              <a:t>上課內容</a:t>
            </a:r>
            <a:endParaRPr kumimoji="1" lang="zh-CN" altLang="en-US" sz="3200" dirty="0">
              <a:solidFill>
                <a:schemeClr val="tx1">
                  <a:lumMod val="75000"/>
                  <a:lumOff val="25000"/>
                </a:schemeClr>
              </a:solidFill>
              <a:latin typeface="+mn-ea"/>
            </a:endParaRPr>
          </a:p>
        </p:txBody>
      </p:sp>
      <p:sp>
        <p:nvSpPr>
          <p:cNvPr id="6" name="文本框 5">
            <a:extLst>
              <a:ext uri="{FF2B5EF4-FFF2-40B4-BE49-F238E27FC236}">
                <a16:creationId xmlns:a16="http://schemas.microsoft.com/office/drawing/2014/main" id="{4C5CC583-65FE-DC48-9692-F112B46661F2}"/>
              </a:ext>
            </a:extLst>
          </p:cNvPr>
          <p:cNvSpPr txBox="1"/>
          <p:nvPr/>
        </p:nvSpPr>
        <p:spPr>
          <a:xfrm>
            <a:off x="2307733" y="4509613"/>
            <a:ext cx="7576534" cy="836056"/>
          </a:xfrm>
          <a:prstGeom prst="rect">
            <a:avLst/>
          </a:prstGeom>
          <a:noFill/>
        </p:spPr>
        <p:txBody>
          <a:bodyPr wrap="square" rtlCol="0">
            <a:noAutofit/>
          </a:bodyPr>
          <a:lstStyle/>
          <a:p>
            <a:pPr algn="ctr">
              <a:lnSpc>
                <a:spcPct val="120000"/>
              </a:lnSpc>
            </a:pPr>
            <a:r>
              <a:rPr kumimoji="1" lang="zh-TW" altLang="en-US" sz="2800" dirty="0">
                <a:solidFill>
                  <a:schemeClr val="tx1">
                    <a:lumMod val="75000"/>
                    <a:lumOff val="25000"/>
                  </a:schemeClr>
                </a:solidFill>
                <a:latin typeface="Source Han Sans TC"/>
                <a:ea typeface="Source Han Sans TC"/>
              </a:rPr>
              <a:t>課程投影片</a:t>
            </a:r>
            <a:r>
              <a:rPr kumimoji="1" lang="en-US" altLang="zh-TW" sz="2800" dirty="0">
                <a:solidFill>
                  <a:schemeClr val="tx1">
                    <a:lumMod val="75000"/>
                    <a:lumOff val="25000"/>
                  </a:schemeClr>
                </a:solidFill>
                <a:latin typeface="Source Han Sans TC"/>
                <a:ea typeface="Source Han Sans TC"/>
              </a:rPr>
              <a:t>:https://github.com/zzxx666413</a:t>
            </a:r>
            <a:endParaRPr kumimoji="1" lang="zh-TW" altLang="zh-TW" sz="2800" dirty="0">
              <a:solidFill>
                <a:schemeClr val="tx1">
                  <a:lumMod val="75000"/>
                  <a:lumOff val="25000"/>
                </a:schemeClr>
              </a:solidFill>
              <a:latin typeface="Source Han Sans TC"/>
              <a:ea typeface="Source Han Sans TC"/>
            </a:endParaRPr>
          </a:p>
        </p:txBody>
      </p:sp>
      <p:sp>
        <p:nvSpPr>
          <p:cNvPr id="7" name="文本框 6">
            <a:extLst>
              <a:ext uri="{FF2B5EF4-FFF2-40B4-BE49-F238E27FC236}">
                <a16:creationId xmlns:a16="http://schemas.microsoft.com/office/drawing/2014/main" id="{9FE9B42D-54DB-8D4E-B06B-BE140092E819}"/>
              </a:ext>
            </a:extLst>
          </p:cNvPr>
          <p:cNvSpPr txBox="1"/>
          <p:nvPr/>
        </p:nvSpPr>
        <p:spPr>
          <a:xfrm>
            <a:off x="4172505" y="5679092"/>
            <a:ext cx="3846990" cy="1244732"/>
          </a:xfrm>
          <a:prstGeom prst="rect">
            <a:avLst/>
          </a:prstGeom>
          <a:noFill/>
        </p:spPr>
        <p:txBody>
          <a:bodyPr wrap="square" rtlCol="0">
            <a:noAutofit/>
          </a:bodyPr>
          <a:lstStyle/>
          <a:p>
            <a:pPr algn="ctr"/>
            <a:r>
              <a:rPr kumimoji="1" lang="en-US" altLang="zh-TW" sz="3200" dirty="0">
                <a:solidFill>
                  <a:schemeClr val="tx1">
                    <a:lumMod val="75000"/>
                    <a:lumOff val="25000"/>
                  </a:schemeClr>
                </a:solidFill>
                <a:latin typeface="Source Han Sans TC"/>
                <a:ea typeface="Source Han Sans TC"/>
              </a:rPr>
              <a:t>TA</a:t>
            </a:r>
            <a:r>
              <a:rPr kumimoji="1" lang="zh-TW" altLang="zh-TW" sz="3200" dirty="0">
                <a:solidFill>
                  <a:schemeClr val="tx1">
                    <a:lumMod val="75000"/>
                    <a:lumOff val="25000"/>
                  </a:schemeClr>
                </a:solidFill>
                <a:latin typeface="Source Han Sans TC"/>
                <a:ea typeface="Source Han Sans TC"/>
              </a:rPr>
              <a:t>：</a:t>
            </a:r>
            <a:r>
              <a:rPr kumimoji="1" lang="zh-TW" altLang="en-US" sz="3200" dirty="0">
                <a:solidFill>
                  <a:schemeClr val="tx1">
                    <a:lumMod val="75000"/>
                    <a:lumOff val="25000"/>
                  </a:schemeClr>
                </a:solidFill>
                <a:latin typeface="Source Han Sans TC"/>
                <a:ea typeface="Source Han Sans TC"/>
              </a:rPr>
              <a:t>徐金廷</a:t>
            </a:r>
            <a:endParaRPr kumimoji="1" lang="zh-TW" altLang="zh-TW" sz="3200" dirty="0">
              <a:solidFill>
                <a:schemeClr val="tx1">
                  <a:lumMod val="75000"/>
                  <a:lumOff val="25000"/>
                </a:schemeClr>
              </a:solidFill>
              <a:latin typeface="Source Han Sans TC"/>
              <a:ea typeface="Source Han Sans TC"/>
            </a:endParaRPr>
          </a:p>
        </p:txBody>
      </p:sp>
      <p:cxnSp>
        <p:nvCxnSpPr>
          <p:cNvPr id="9" name="直线连接符 8">
            <a:extLst>
              <a:ext uri="{FF2B5EF4-FFF2-40B4-BE49-F238E27FC236}">
                <a16:creationId xmlns:a16="http://schemas.microsoft.com/office/drawing/2014/main" id="{5B880399-DCD5-AE4C-AF1E-FB10EF255E1A}"/>
              </a:ext>
            </a:extLst>
          </p:cNvPr>
          <p:cNvCxnSpPr/>
          <p:nvPr/>
        </p:nvCxnSpPr>
        <p:spPr>
          <a:xfrm>
            <a:off x="4099919" y="1205517"/>
            <a:ext cx="427902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764181B8-5A36-3D4C-AB69-5B1E943E9897}"/>
              </a:ext>
            </a:extLst>
          </p:cNvPr>
          <p:cNvCxnSpPr/>
          <p:nvPr/>
        </p:nvCxnSpPr>
        <p:spPr>
          <a:xfrm>
            <a:off x="4099919" y="2206292"/>
            <a:ext cx="427902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509456"/>
      </p:ext>
    </p:extLst>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8" y="172352"/>
            <a:ext cx="3991920" cy="856348"/>
          </a:xfrm>
          <a:prstGeom prst="rect">
            <a:avLst/>
          </a:prstGeom>
          <a:noFill/>
        </p:spPr>
        <p:txBody>
          <a:bodyPr wrap="square" rtlCol="0">
            <a:normAutofit/>
          </a:bodyPr>
          <a:lstStyle/>
          <a:p>
            <a:r>
              <a:rPr lang="en-US" altLang="zh-TW" sz="4000" dirty="0"/>
              <a:t>Word2vec</a:t>
            </a:r>
            <a:r>
              <a:rPr lang="zh-TW" altLang="en-US" sz="4000" dirty="0"/>
              <a:t>技術</a:t>
            </a:r>
            <a:endParaRPr kumimoji="1" lang="en-US" altLang="zh-CN" sz="4000" dirty="0">
              <a:solidFill>
                <a:schemeClr val="tx1">
                  <a:lumMod val="75000"/>
                  <a:lumOff val="25000"/>
                </a:schemeClr>
              </a:solidFill>
              <a:latin typeface="+mn-ea"/>
            </a:endParaRPr>
          </a:p>
        </p:txBody>
      </p:sp>
      <p:pic>
        <p:nvPicPr>
          <p:cNvPr id="4" name="圖片 3">
            <a:extLst>
              <a:ext uri="{FF2B5EF4-FFF2-40B4-BE49-F238E27FC236}">
                <a16:creationId xmlns:a16="http://schemas.microsoft.com/office/drawing/2014/main" id="{3FF8D7E8-2F03-75D0-19DD-1D77D7EB5CF3}"/>
              </a:ext>
            </a:extLst>
          </p:cNvPr>
          <p:cNvPicPr>
            <a:picLocks noChangeAspect="1"/>
          </p:cNvPicPr>
          <p:nvPr/>
        </p:nvPicPr>
        <p:blipFill>
          <a:blip r:embed="rId3"/>
          <a:stretch>
            <a:fillRect/>
          </a:stretch>
        </p:blipFill>
        <p:spPr>
          <a:xfrm>
            <a:off x="1213318" y="1028700"/>
            <a:ext cx="9033686" cy="5696241"/>
          </a:xfrm>
          <a:prstGeom prst="rect">
            <a:avLst/>
          </a:prstGeom>
        </p:spPr>
      </p:pic>
    </p:spTree>
    <p:extLst>
      <p:ext uri="{BB962C8B-B14F-4D97-AF65-F5344CB8AC3E}">
        <p14:creationId xmlns:p14="http://schemas.microsoft.com/office/powerpoint/2010/main" val="320948027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DD117A3-5EEE-824A-8E58-2B906A2307C2}"/>
              </a:ext>
            </a:extLst>
          </p:cNvPr>
          <p:cNvSpPr txBox="1"/>
          <p:nvPr/>
        </p:nvSpPr>
        <p:spPr>
          <a:xfrm>
            <a:off x="2695759" y="2880360"/>
            <a:ext cx="6800482" cy="1097280"/>
          </a:xfrm>
          <a:prstGeom prst="rect">
            <a:avLst/>
          </a:prstGeom>
          <a:noFill/>
        </p:spPr>
        <p:txBody>
          <a:bodyPr wrap="square" rtlCol="0">
            <a:normAutofit/>
          </a:bodyPr>
          <a:lstStyle/>
          <a:p>
            <a:pPr algn="dist"/>
            <a:r>
              <a:rPr kumimoji="1" lang="zh-TW" altLang="en-US" sz="6600" dirty="0">
                <a:solidFill>
                  <a:schemeClr val="tx1">
                    <a:lumMod val="75000"/>
                    <a:lumOff val="25000"/>
                  </a:schemeClr>
                </a:solidFill>
                <a:latin typeface="Source Han Sans TC"/>
                <a:ea typeface="Source Han Sans TC"/>
              </a:rPr>
              <a:t>神經網路模型</a:t>
            </a:r>
            <a:endParaRPr kumimoji="1" lang="en-US" altLang="zh-CN" sz="6600" dirty="0">
              <a:solidFill>
                <a:schemeClr val="tx1">
                  <a:lumMod val="75000"/>
                  <a:lumOff val="25000"/>
                </a:schemeClr>
              </a:solidFill>
              <a:latin typeface="+mn-ea"/>
            </a:endParaRPr>
          </a:p>
        </p:txBody>
      </p:sp>
      <p:grpSp>
        <p:nvGrpSpPr>
          <p:cNvPr id="6" name="组合 5">
            <a:extLst>
              <a:ext uri="{FF2B5EF4-FFF2-40B4-BE49-F238E27FC236}">
                <a16:creationId xmlns:a16="http://schemas.microsoft.com/office/drawing/2014/main" id="{0D84D060-D53A-C948-9E00-2EFC9B71C7A4}"/>
              </a:ext>
            </a:extLst>
          </p:cNvPr>
          <p:cNvGrpSpPr/>
          <p:nvPr/>
        </p:nvGrpSpPr>
        <p:grpSpPr>
          <a:xfrm>
            <a:off x="5097826" y="1581973"/>
            <a:ext cx="1996347" cy="1060356"/>
            <a:chOff x="5603356" y="2009333"/>
            <a:chExt cx="1996347" cy="1060356"/>
          </a:xfrm>
        </p:grpSpPr>
        <p:sp>
          <p:nvSpPr>
            <p:cNvPr id="3" name="文本框 2">
              <a:extLst>
                <a:ext uri="{FF2B5EF4-FFF2-40B4-BE49-F238E27FC236}">
                  <a16:creationId xmlns:a16="http://schemas.microsoft.com/office/drawing/2014/main" id="{10D94768-7C02-E841-8A52-9A4C1CE2574B}"/>
                </a:ext>
              </a:extLst>
            </p:cNvPr>
            <p:cNvSpPr txBox="1"/>
            <p:nvPr/>
          </p:nvSpPr>
          <p:spPr>
            <a:xfrm>
              <a:off x="5603359" y="2095220"/>
              <a:ext cx="1996344" cy="974469"/>
            </a:xfrm>
            <a:prstGeom prst="rect">
              <a:avLst/>
            </a:prstGeom>
            <a:noFill/>
          </p:spPr>
          <p:txBody>
            <a:bodyPr wrap="square" rtlCol="0">
              <a:normAutofit/>
            </a:bodyPr>
            <a:lstStyle/>
            <a:p>
              <a:pPr algn="ctr"/>
              <a:r>
                <a:rPr kumimoji="1" lang="zh-TW" altLang="zh-TW" sz="3600" dirty="0">
                  <a:solidFill>
                    <a:schemeClr val="tx1">
                      <a:lumMod val="75000"/>
                      <a:lumOff val="25000"/>
                    </a:schemeClr>
                  </a:solidFill>
                  <a:latin typeface="Source Han Sans TC"/>
                  <a:ea typeface="Source Han Sans TC"/>
                </a:rPr>
                <a:t>PART </a:t>
              </a:r>
              <a:r>
                <a:rPr kumimoji="1" lang="en-US" altLang="zh-TW" sz="3600" dirty="0">
                  <a:solidFill>
                    <a:schemeClr val="tx1">
                      <a:lumMod val="75000"/>
                      <a:lumOff val="25000"/>
                    </a:schemeClr>
                  </a:solidFill>
                  <a:latin typeface="Source Han Sans TC"/>
                  <a:ea typeface="Source Han Sans TC"/>
                </a:rPr>
                <a:t>03</a:t>
              </a:r>
              <a:endParaRPr kumimoji="1" lang="zh-CN" altLang="en-US" sz="3600" dirty="0">
                <a:solidFill>
                  <a:schemeClr val="tx1">
                    <a:lumMod val="75000"/>
                    <a:lumOff val="25000"/>
                  </a:schemeClr>
                </a:solidFill>
                <a:latin typeface="+mn-ea"/>
              </a:endParaRPr>
            </a:p>
          </p:txBody>
        </p:sp>
        <p:cxnSp>
          <p:nvCxnSpPr>
            <p:cNvPr id="4" name="直线连接符 3">
              <a:extLst>
                <a:ext uri="{FF2B5EF4-FFF2-40B4-BE49-F238E27FC236}">
                  <a16:creationId xmlns:a16="http://schemas.microsoft.com/office/drawing/2014/main" id="{5759680A-9B3A-F043-A0A6-44856D386A3B}"/>
                </a:ext>
              </a:extLst>
            </p:cNvPr>
            <p:cNvCxnSpPr/>
            <p:nvPr/>
          </p:nvCxnSpPr>
          <p:spPr>
            <a:xfrm>
              <a:off x="5603356" y="2009333"/>
              <a:ext cx="191689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 name="直线连接符 4">
              <a:extLst>
                <a:ext uri="{FF2B5EF4-FFF2-40B4-BE49-F238E27FC236}">
                  <a16:creationId xmlns:a16="http://schemas.microsoft.com/office/drawing/2014/main" id="{E4A1D8B3-C32A-124E-9DB1-5055D90DD72E}"/>
                </a:ext>
              </a:extLst>
            </p:cNvPr>
            <p:cNvCxnSpPr/>
            <p:nvPr/>
          </p:nvCxnSpPr>
          <p:spPr>
            <a:xfrm>
              <a:off x="5643082" y="2814386"/>
              <a:ext cx="191689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7" name="文字方塊 6">
            <a:extLst>
              <a:ext uri="{FF2B5EF4-FFF2-40B4-BE49-F238E27FC236}">
                <a16:creationId xmlns:a16="http://schemas.microsoft.com/office/drawing/2014/main" id="{8E71BB49-AF0C-B718-3006-480F426419F9}"/>
              </a:ext>
            </a:extLst>
          </p:cNvPr>
          <p:cNvSpPr txBox="1"/>
          <p:nvPr/>
        </p:nvSpPr>
        <p:spPr>
          <a:xfrm>
            <a:off x="2113737" y="4523611"/>
            <a:ext cx="7964526" cy="1096903"/>
          </a:xfrm>
          <a:prstGeom prst="rect">
            <a:avLst/>
          </a:prstGeom>
          <a:noFill/>
        </p:spPr>
        <p:txBody>
          <a:bodyPr wrap="square">
            <a:spAutoFit/>
          </a:bodyPr>
          <a:lstStyle/>
          <a:p>
            <a:pPr algn="ctr">
              <a:lnSpc>
                <a:spcPct val="120000"/>
              </a:lnSpc>
            </a:pPr>
            <a:r>
              <a:rPr kumimoji="1" lang="en-US" altLang="zh-TW" sz="3200" dirty="0">
                <a:solidFill>
                  <a:schemeClr val="tx1">
                    <a:lumMod val="75000"/>
                    <a:lumOff val="25000"/>
                  </a:schemeClr>
                </a:solidFill>
                <a:latin typeface="Source Han Sans TC"/>
                <a:ea typeface="Source Han Sans TC"/>
              </a:rPr>
              <a:t>RNN</a:t>
            </a:r>
            <a:r>
              <a:rPr kumimoji="1" lang="zh-TW" altLang="en-US" sz="3200" dirty="0">
                <a:solidFill>
                  <a:schemeClr val="tx1">
                    <a:lumMod val="75000"/>
                    <a:lumOff val="25000"/>
                  </a:schemeClr>
                </a:solidFill>
                <a:latin typeface="Source Han Sans TC"/>
                <a:ea typeface="Source Han Sans TC"/>
              </a:rPr>
              <a:t>、</a:t>
            </a:r>
            <a:r>
              <a:rPr kumimoji="1" lang="en-US" altLang="zh-TW" sz="3200" dirty="0">
                <a:solidFill>
                  <a:schemeClr val="tx1">
                    <a:lumMod val="75000"/>
                    <a:lumOff val="25000"/>
                  </a:schemeClr>
                </a:solidFill>
                <a:latin typeface="Source Han Sans TC"/>
                <a:ea typeface="Source Han Sans TC"/>
              </a:rPr>
              <a:t>LSTM</a:t>
            </a:r>
            <a:r>
              <a:rPr kumimoji="1" lang="zh-TW" altLang="en-US" sz="3200" dirty="0">
                <a:solidFill>
                  <a:schemeClr val="tx1">
                    <a:lumMod val="75000"/>
                    <a:lumOff val="25000"/>
                  </a:schemeClr>
                </a:solidFill>
                <a:latin typeface="Source Han Sans TC"/>
                <a:ea typeface="Source Han Sans TC"/>
              </a:rPr>
              <a:t>、</a:t>
            </a:r>
            <a:r>
              <a:rPr kumimoji="1" lang="en-US" altLang="zh-TW" sz="3200" dirty="0">
                <a:solidFill>
                  <a:schemeClr val="tx1">
                    <a:lumMod val="75000"/>
                    <a:lumOff val="25000"/>
                  </a:schemeClr>
                </a:solidFill>
                <a:latin typeface="Source Han Sans TC"/>
                <a:ea typeface="Source Han Sans TC"/>
              </a:rPr>
              <a:t>Self-attention</a:t>
            </a:r>
            <a:r>
              <a:rPr kumimoji="1" lang="zh-TW" altLang="en-US" sz="3200" dirty="0">
                <a:solidFill>
                  <a:schemeClr val="tx1">
                    <a:lumMod val="75000"/>
                    <a:lumOff val="25000"/>
                  </a:schemeClr>
                </a:solidFill>
                <a:latin typeface="Source Han Sans TC"/>
                <a:ea typeface="Source Han Sans TC"/>
              </a:rPr>
              <a:t>、</a:t>
            </a:r>
            <a:r>
              <a:rPr kumimoji="1" lang="en-US" altLang="zh-TW" sz="3200" dirty="0">
                <a:solidFill>
                  <a:schemeClr val="tx1">
                    <a:lumMod val="75000"/>
                    <a:lumOff val="25000"/>
                  </a:schemeClr>
                </a:solidFill>
                <a:latin typeface="Source Han Sans TC"/>
                <a:ea typeface="Source Han Sans TC"/>
              </a:rPr>
              <a:t> Transformer</a:t>
            </a:r>
            <a:endParaRPr kumimoji="1" lang="en-US" altLang="zh-CN" sz="3200" dirty="0">
              <a:solidFill>
                <a:schemeClr val="tx1">
                  <a:lumMod val="75000"/>
                  <a:lumOff val="25000"/>
                </a:schemeClr>
              </a:solidFill>
              <a:latin typeface="+mn-ea"/>
            </a:endParaRPr>
          </a:p>
          <a:p>
            <a:pPr algn="ctr">
              <a:lnSpc>
                <a:spcPct val="120000"/>
              </a:lnSpc>
            </a:pPr>
            <a:endParaRPr kumimoji="1" lang="zh-TW" altLang="zh-TW" sz="2400" dirty="0">
              <a:solidFill>
                <a:schemeClr val="tx1">
                  <a:lumMod val="50000"/>
                  <a:lumOff val="50000"/>
                </a:schemeClr>
              </a:solidFill>
              <a:latin typeface="Source Han Sans TC"/>
              <a:ea typeface="Source Han Sans TC"/>
            </a:endParaRPr>
          </a:p>
        </p:txBody>
      </p:sp>
    </p:spTree>
    <p:extLst>
      <p:ext uri="{BB962C8B-B14F-4D97-AF65-F5344CB8AC3E}">
        <p14:creationId xmlns:p14="http://schemas.microsoft.com/office/powerpoint/2010/main" val="20874114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7" y="172352"/>
            <a:ext cx="4697418" cy="989698"/>
          </a:xfrm>
          <a:prstGeom prst="rect">
            <a:avLst/>
          </a:prstGeom>
          <a:noFill/>
        </p:spPr>
        <p:txBody>
          <a:bodyPr wrap="square" rtlCol="0">
            <a:normAutofit/>
          </a:bodyPr>
          <a:lstStyle/>
          <a:p>
            <a:r>
              <a:rPr kumimoji="1" lang="zh-TW" altLang="en-US" sz="4000" dirty="0">
                <a:solidFill>
                  <a:schemeClr val="tx1">
                    <a:lumMod val="75000"/>
                    <a:lumOff val="25000"/>
                  </a:schemeClr>
                </a:solidFill>
                <a:latin typeface="Source Han Sans TC"/>
                <a:ea typeface="Source Han Sans TC"/>
              </a:rPr>
              <a:t>循環神經網路模型</a:t>
            </a:r>
            <a:endParaRPr kumimoji="1" lang="en-US" altLang="zh-CN" sz="4000" dirty="0">
              <a:solidFill>
                <a:schemeClr val="tx1">
                  <a:lumMod val="75000"/>
                  <a:lumOff val="25000"/>
                </a:schemeClr>
              </a:solidFill>
              <a:latin typeface="+mn-ea"/>
            </a:endParaRPr>
          </a:p>
        </p:txBody>
      </p:sp>
      <p:sp>
        <p:nvSpPr>
          <p:cNvPr id="27" name="文字方塊 26">
            <a:extLst>
              <a:ext uri="{FF2B5EF4-FFF2-40B4-BE49-F238E27FC236}">
                <a16:creationId xmlns:a16="http://schemas.microsoft.com/office/drawing/2014/main" id="{DD4B4B75-7E00-DD39-56C1-6775278608DD}"/>
              </a:ext>
            </a:extLst>
          </p:cNvPr>
          <p:cNvSpPr txBox="1"/>
          <p:nvPr/>
        </p:nvSpPr>
        <p:spPr>
          <a:xfrm>
            <a:off x="870857" y="1322049"/>
            <a:ext cx="10732185" cy="1631216"/>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使用循環神經網路，將前面字的資料放入</a:t>
            </a:r>
            <a:r>
              <a:rPr lang="en-US" altLang="zh-TW" sz="3200" dirty="0">
                <a:latin typeface="微軟正黑體" panose="020B0604030504040204" pitchFamily="34" charset="-120"/>
                <a:ea typeface="微軟正黑體" panose="020B0604030504040204" pitchFamily="34" charset="-120"/>
              </a:rPr>
              <a:t>hidden layers</a:t>
            </a:r>
            <a:r>
              <a:rPr lang="zh-TW" altLang="en-US" sz="3200" dirty="0">
                <a:latin typeface="微軟正黑體" panose="020B0604030504040204" pitchFamily="34" charset="-120"/>
                <a:ea typeface="微軟正黑體" panose="020B0604030504040204" pitchFamily="34" charset="-120"/>
              </a:rPr>
              <a:t>之後再傳過來，這種網路稱為</a:t>
            </a:r>
            <a:r>
              <a:rPr lang="en-US" altLang="zh-TW" sz="3200" dirty="0">
                <a:latin typeface="微軟正黑體" panose="020B0604030504040204" pitchFamily="34" charset="-120"/>
                <a:ea typeface="微軟正黑體" panose="020B0604030504040204" pitchFamily="34" charset="-120"/>
              </a:rPr>
              <a:t>RNN</a:t>
            </a:r>
            <a:r>
              <a:rPr lang="zh-TW" altLang="en-US" sz="3200" dirty="0">
                <a:latin typeface="微軟正黑體" panose="020B0604030504040204" pitchFamily="34" charset="-120"/>
                <a:ea typeface="微軟正黑體" panose="020B0604030504040204" pitchFamily="34" charset="-120"/>
              </a:rPr>
              <a:t>。</a:t>
            </a:r>
            <a:endParaRPr lang="en-US" altLang="zh-TW" sz="3200" dirty="0">
              <a:latin typeface="微軟正黑體" panose="020B0604030504040204" pitchFamily="34" charset="-120"/>
              <a:ea typeface="微軟正黑體" panose="020B0604030504040204" pitchFamily="34" charset="-120"/>
            </a:endParaRPr>
          </a:p>
          <a:p>
            <a:endParaRPr lang="en-US" altLang="zh-TW" sz="1800" b="1" dirty="0">
              <a:effectLst/>
              <a:latin typeface="標楷體" panose="03000509000000000000" pitchFamily="65" charset="-120"/>
              <a:ea typeface="標楷體" panose="03000509000000000000" pitchFamily="65" charset="-120"/>
            </a:endParaRPr>
          </a:p>
          <a:p>
            <a:endParaRPr lang="zh-TW" altLang="en-US" dirty="0"/>
          </a:p>
        </p:txBody>
      </p:sp>
      <p:pic>
        <p:nvPicPr>
          <p:cNvPr id="1026" name="Picture 2" descr="RNN / LSTM / GRU - HackMD">
            <a:extLst>
              <a:ext uri="{FF2B5EF4-FFF2-40B4-BE49-F238E27FC236}">
                <a16:creationId xmlns:a16="http://schemas.microsoft.com/office/drawing/2014/main" id="{5AF43C7C-5F24-D207-C970-78601D088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46413"/>
            <a:ext cx="12192000" cy="3335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57110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8" y="172351"/>
            <a:ext cx="4306892" cy="856349"/>
          </a:xfrm>
          <a:prstGeom prst="rect">
            <a:avLst/>
          </a:prstGeom>
          <a:noFill/>
        </p:spPr>
        <p:txBody>
          <a:bodyPr wrap="square" rtlCol="0">
            <a:normAutofit/>
          </a:bodyPr>
          <a:lstStyle/>
          <a:p>
            <a:r>
              <a:rPr kumimoji="1" lang="zh-TW" altLang="en-US" sz="4000" dirty="0">
                <a:solidFill>
                  <a:schemeClr val="tx1">
                    <a:lumMod val="75000"/>
                    <a:lumOff val="25000"/>
                  </a:schemeClr>
                </a:solidFill>
                <a:latin typeface="Source Han Sans TC"/>
                <a:ea typeface="Source Han Sans TC"/>
              </a:rPr>
              <a:t>最基礎的</a:t>
            </a:r>
            <a:r>
              <a:rPr kumimoji="1" lang="en-US" altLang="zh-TW" sz="4000" dirty="0">
                <a:solidFill>
                  <a:schemeClr val="tx1">
                    <a:lumMod val="75000"/>
                    <a:lumOff val="25000"/>
                  </a:schemeClr>
                </a:solidFill>
                <a:latin typeface="Source Han Sans TC"/>
                <a:ea typeface="Source Han Sans TC"/>
              </a:rPr>
              <a:t>RNN</a:t>
            </a:r>
            <a:r>
              <a:rPr kumimoji="1" lang="zh-TW" altLang="en-US" sz="4000" dirty="0">
                <a:solidFill>
                  <a:schemeClr val="tx1">
                    <a:lumMod val="75000"/>
                    <a:lumOff val="25000"/>
                  </a:schemeClr>
                </a:solidFill>
                <a:latin typeface="Source Han Sans TC"/>
                <a:ea typeface="Source Han Sans TC"/>
              </a:rPr>
              <a:t>模型</a:t>
            </a:r>
            <a:endParaRPr kumimoji="1" lang="en-US" altLang="zh-CN" sz="4000" dirty="0">
              <a:solidFill>
                <a:schemeClr val="tx1">
                  <a:lumMod val="75000"/>
                  <a:lumOff val="25000"/>
                </a:schemeClr>
              </a:solidFill>
              <a:latin typeface="+mn-ea"/>
            </a:endParaRPr>
          </a:p>
        </p:txBody>
      </p:sp>
      <p:pic>
        <p:nvPicPr>
          <p:cNvPr id="4" name="圖片 3">
            <a:extLst>
              <a:ext uri="{FF2B5EF4-FFF2-40B4-BE49-F238E27FC236}">
                <a16:creationId xmlns:a16="http://schemas.microsoft.com/office/drawing/2014/main" id="{1BDA9D99-D33A-2209-5DA6-F87B8C9EBE1D}"/>
              </a:ext>
            </a:extLst>
          </p:cNvPr>
          <p:cNvPicPr>
            <a:picLocks noChangeAspect="1"/>
          </p:cNvPicPr>
          <p:nvPr/>
        </p:nvPicPr>
        <p:blipFill>
          <a:blip r:embed="rId3"/>
          <a:stretch>
            <a:fillRect/>
          </a:stretch>
        </p:blipFill>
        <p:spPr>
          <a:xfrm>
            <a:off x="807976" y="2166737"/>
            <a:ext cx="10576047" cy="4024513"/>
          </a:xfrm>
          <a:prstGeom prst="rect">
            <a:avLst/>
          </a:prstGeom>
        </p:spPr>
      </p:pic>
      <p:sp>
        <p:nvSpPr>
          <p:cNvPr id="5" name="文字方塊 4">
            <a:extLst>
              <a:ext uri="{FF2B5EF4-FFF2-40B4-BE49-F238E27FC236}">
                <a16:creationId xmlns:a16="http://schemas.microsoft.com/office/drawing/2014/main" id="{4CCD4204-1CF8-7C37-5034-594481E48B0C}"/>
              </a:ext>
            </a:extLst>
          </p:cNvPr>
          <p:cNvSpPr txBox="1"/>
          <p:nvPr/>
        </p:nvSpPr>
        <p:spPr>
          <a:xfrm>
            <a:off x="807976" y="1028700"/>
            <a:ext cx="7040624" cy="584775"/>
          </a:xfrm>
          <a:prstGeom prst="rect">
            <a:avLst/>
          </a:prstGeom>
          <a:noFill/>
        </p:spPr>
        <p:txBody>
          <a:bodyPr wrap="square" rtlCol="0">
            <a:spAutoFit/>
          </a:bodyPr>
          <a:lstStyle/>
          <a:p>
            <a:r>
              <a:rPr lang="zh-TW" altLang="en-US" sz="3200" dirty="0"/>
              <a:t>有額外的記憶體來儲存之前的資料</a:t>
            </a:r>
          </a:p>
        </p:txBody>
      </p:sp>
    </p:spTree>
    <p:extLst>
      <p:ext uri="{BB962C8B-B14F-4D97-AF65-F5344CB8AC3E}">
        <p14:creationId xmlns:p14="http://schemas.microsoft.com/office/powerpoint/2010/main" val="319983051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7" y="172351"/>
            <a:ext cx="8335967" cy="770623"/>
          </a:xfrm>
          <a:prstGeom prst="rect">
            <a:avLst/>
          </a:prstGeom>
          <a:noFill/>
        </p:spPr>
        <p:txBody>
          <a:bodyPr wrap="square" rtlCol="0">
            <a:noAutofit/>
          </a:bodyPr>
          <a:lstStyle/>
          <a:p>
            <a:r>
              <a:rPr kumimoji="1" lang="zh-TW" altLang="en-US" sz="4000" dirty="0">
                <a:solidFill>
                  <a:schemeClr val="tx1">
                    <a:lumMod val="75000"/>
                    <a:lumOff val="25000"/>
                  </a:schemeClr>
                </a:solidFill>
                <a:latin typeface="Source Han Sans TC"/>
                <a:ea typeface="Source Han Sans TC"/>
              </a:rPr>
              <a:t>越久之前的記憶，影響越來越小</a:t>
            </a:r>
            <a:r>
              <a:rPr kumimoji="1" lang="en-US" altLang="zh-TW" sz="4000" dirty="0">
                <a:solidFill>
                  <a:schemeClr val="tx1">
                    <a:lumMod val="75000"/>
                    <a:lumOff val="25000"/>
                  </a:schemeClr>
                </a:solidFill>
                <a:latin typeface="Source Han Sans TC"/>
                <a:ea typeface="Source Han Sans TC"/>
              </a:rPr>
              <a:t>?</a:t>
            </a:r>
            <a:endParaRPr kumimoji="1" lang="en-US" altLang="zh-CN" sz="4000" dirty="0">
              <a:solidFill>
                <a:schemeClr val="tx1">
                  <a:lumMod val="75000"/>
                  <a:lumOff val="25000"/>
                </a:schemeClr>
              </a:solidFill>
              <a:latin typeface="+mn-ea"/>
            </a:endParaRPr>
          </a:p>
        </p:txBody>
      </p:sp>
      <p:pic>
        <p:nvPicPr>
          <p:cNvPr id="2050" name="Picture 2">
            <a:extLst>
              <a:ext uri="{FF2B5EF4-FFF2-40B4-BE49-F238E27FC236}">
                <a16:creationId xmlns:a16="http://schemas.microsoft.com/office/drawing/2014/main" id="{9E51AEC8-459A-A5B0-4CAA-337E4576D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2606" y="2261245"/>
            <a:ext cx="8586787" cy="4121658"/>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7B978444-2FC3-192A-D11E-93CCC19F4EB8}"/>
              </a:ext>
            </a:extLst>
          </p:cNvPr>
          <p:cNvSpPr txBox="1"/>
          <p:nvPr/>
        </p:nvSpPr>
        <p:spPr>
          <a:xfrm>
            <a:off x="962024" y="1060916"/>
            <a:ext cx="10620375" cy="1077218"/>
          </a:xfrm>
          <a:prstGeom prst="rect">
            <a:avLst/>
          </a:prstGeom>
          <a:noFill/>
        </p:spPr>
        <p:txBody>
          <a:bodyPr wrap="square">
            <a:spAutoFit/>
          </a:bodyPr>
          <a:lstStyle/>
          <a:p>
            <a:r>
              <a:rPr lang="zh-TW" altLang="en-US" sz="3200" dirty="0">
                <a:highlight>
                  <a:srgbClr val="FFFF00"/>
                </a:highlight>
              </a:rPr>
              <a:t>小明</a:t>
            </a:r>
            <a:r>
              <a:rPr lang="zh-TW" altLang="en-US" sz="3200" dirty="0"/>
              <a:t>讀書很厲害，從小時候開始就是老師們稱讚的對象，什麼科目都難不倒</a:t>
            </a:r>
            <a:r>
              <a:rPr lang="zh-TW" altLang="en-US" sz="3200" dirty="0">
                <a:highlight>
                  <a:srgbClr val="FFFF00"/>
                </a:highlight>
              </a:rPr>
              <a:t>他</a:t>
            </a:r>
            <a:r>
              <a:rPr lang="zh-TW" altLang="en-US" sz="3200" dirty="0"/>
              <a:t>。</a:t>
            </a:r>
            <a:endParaRPr lang="en-US" altLang="zh-TW" sz="3200" dirty="0"/>
          </a:p>
        </p:txBody>
      </p:sp>
    </p:spTree>
    <p:extLst>
      <p:ext uri="{BB962C8B-B14F-4D97-AF65-F5344CB8AC3E}">
        <p14:creationId xmlns:p14="http://schemas.microsoft.com/office/powerpoint/2010/main" val="184884646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8" y="172352"/>
            <a:ext cx="3478217" cy="1142098"/>
          </a:xfrm>
          <a:prstGeom prst="rect">
            <a:avLst/>
          </a:prstGeom>
          <a:noFill/>
        </p:spPr>
        <p:txBody>
          <a:bodyPr wrap="square" rtlCol="0">
            <a:normAutofit/>
          </a:bodyPr>
          <a:lstStyle/>
          <a:p>
            <a:r>
              <a:rPr kumimoji="1" lang="en-US" altLang="zh-TW" sz="4000" dirty="0">
                <a:solidFill>
                  <a:schemeClr val="tx1">
                    <a:lumMod val="75000"/>
                    <a:lumOff val="25000"/>
                  </a:schemeClr>
                </a:solidFill>
                <a:latin typeface="Source Han Sans TC"/>
                <a:ea typeface="Source Han Sans TC"/>
              </a:rPr>
              <a:t>LSTM</a:t>
            </a:r>
            <a:r>
              <a:rPr kumimoji="1" lang="zh-TW" altLang="en-US" sz="4000" dirty="0">
                <a:solidFill>
                  <a:schemeClr val="tx1">
                    <a:lumMod val="75000"/>
                    <a:lumOff val="25000"/>
                  </a:schemeClr>
                </a:solidFill>
                <a:latin typeface="Source Han Sans TC"/>
                <a:ea typeface="Source Han Sans TC"/>
              </a:rPr>
              <a:t>模型</a:t>
            </a:r>
            <a:endParaRPr kumimoji="1" lang="en-US" altLang="zh-CN" sz="4000" dirty="0">
              <a:solidFill>
                <a:schemeClr val="tx1">
                  <a:lumMod val="75000"/>
                  <a:lumOff val="25000"/>
                </a:schemeClr>
              </a:solidFill>
              <a:latin typeface="+mn-ea"/>
            </a:endParaRPr>
          </a:p>
        </p:txBody>
      </p:sp>
      <p:sp>
        <p:nvSpPr>
          <p:cNvPr id="4" name="文字方塊 3">
            <a:extLst>
              <a:ext uri="{FF2B5EF4-FFF2-40B4-BE49-F238E27FC236}">
                <a16:creationId xmlns:a16="http://schemas.microsoft.com/office/drawing/2014/main" id="{706DB0DA-0539-C0AA-3DD2-4BA16268622A}"/>
              </a:ext>
            </a:extLst>
          </p:cNvPr>
          <p:cNvSpPr txBox="1"/>
          <p:nvPr/>
        </p:nvSpPr>
        <p:spPr>
          <a:xfrm>
            <a:off x="885825" y="929729"/>
            <a:ext cx="7448550" cy="584775"/>
          </a:xfrm>
          <a:prstGeom prst="rect">
            <a:avLst/>
          </a:prstGeom>
          <a:noFill/>
        </p:spPr>
        <p:txBody>
          <a:bodyPr wrap="square">
            <a:spAutoFit/>
          </a:bodyPr>
          <a:lstStyle/>
          <a:p>
            <a:r>
              <a:rPr lang="zh-TW" altLang="en-US" sz="3200" dirty="0"/>
              <a:t>可以記住比較前面，但是重要的記憶</a:t>
            </a:r>
          </a:p>
        </p:txBody>
      </p:sp>
      <p:pic>
        <p:nvPicPr>
          <p:cNvPr id="1028" name="Picture 4">
            <a:extLst>
              <a:ext uri="{FF2B5EF4-FFF2-40B4-BE49-F238E27FC236}">
                <a16:creationId xmlns:a16="http://schemas.microsoft.com/office/drawing/2014/main" id="{34F71E56-C0F4-EE63-F84B-F9C25A416E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0" y="1514504"/>
            <a:ext cx="7334250" cy="504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81670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8" y="172351"/>
            <a:ext cx="3373442" cy="1208774"/>
          </a:xfrm>
          <a:prstGeom prst="rect">
            <a:avLst/>
          </a:prstGeom>
          <a:noFill/>
        </p:spPr>
        <p:txBody>
          <a:bodyPr wrap="square" rtlCol="0">
            <a:normAutofit/>
          </a:bodyPr>
          <a:lstStyle/>
          <a:p>
            <a:r>
              <a:rPr kumimoji="1" lang="en-US" altLang="zh-TW" sz="4000" dirty="0">
                <a:solidFill>
                  <a:schemeClr val="tx1">
                    <a:lumMod val="75000"/>
                    <a:lumOff val="25000"/>
                  </a:schemeClr>
                </a:solidFill>
                <a:latin typeface="Source Han Sans TC"/>
                <a:ea typeface="Source Han Sans TC"/>
              </a:rPr>
              <a:t>Self-attention</a:t>
            </a:r>
            <a:endParaRPr kumimoji="1" lang="en-US" altLang="zh-CN" sz="4000" dirty="0">
              <a:solidFill>
                <a:schemeClr val="tx1">
                  <a:lumMod val="75000"/>
                  <a:lumOff val="25000"/>
                </a:schemeClr>
              </a:solidFill>
              <a:latin typeface="+mn-ea"/>
            </a:endParaRPr>
          </a:p>
        </p:txBody>
      </p:sp>
      <p:sp>
        <p:nvSpPr>
          <p:cNvPr id="27" name="文字方塊 26">
            <a:extLst>
              <a:ext uri="{FF2B5EF4-FFF2-40B4-BE49-F238E27FC236}">
                <a16:creationId xmlns:a16="http://schemas.microsoft.com/office/drawing/2014/main" id="{DD4B4B75-7E00-DD39-56C1-6775278608DD}"/>
              </a:ext>
            </a:extLst>
          </p:cNvPr>
          <p:cNvSpPr txBox="1"/>
          <p:nvPr/>
        </p:nvSpPr>
        <p:spPr>
          <a:xfrm>
            <a:off x="806087" y="1506754"/>
            <a:ext cx="10389325" cy="3600986"/>
          </a:xfrm>
          <a:prstGeom prst="rect">
            <a:avLst/>
          </a:prstGeom>
          <a:noFill/>
        </p:spPr>
        <p:txBody>
          <a:bodyPr wrap="square">
            <a:spAutoFit/>
          </a:bodyPr>
          <a:lstStyle/>
          <a:p>
            <a:r>
              <a:rPr lang="en-US" altLang="zh-TW" sz="3200" dirty="0"/>
              <a:t>Self-Attention</a:t>
            </a:r>
            <a:r>
              <a:rPr lang="zh-TW" altLang="en-US" sz="3200" dirty="0"/>
              <a:t>是一種用於序列建模任務</a:t>
            </a:r>
            <a:r>
              <a:rPr lang="en-US" altLang="zh-TW" sz="3200" dirty="0"/>
              <a:t>(</a:t>
            </a:r>
            <a:r>
              <a:rPr lang="zh-TW" altLang="en-US" sz="3200" dirty="0"/>
              <a:t>如機器翻譯、文本摘要等</a:t>
            </a:r>
            <a:r>
              <a:rPr lang="en-US" altLang="zh-TW" sz="3200" dirty="0"/>
              <a:t>)</a:t>
            </a:r>
            <a:r>
              <a:rPr lang="zh-TW" altLang="en-US" sz="3200" dirty="0"/>
              <a:t>的注意力機制。傳統的序列模型</a:t>
            </a:r>
            <a:r>
              <a:rPr lang="en-US" altLang="zh-TW" sz="3200" dirty="0"/>
              <a:t>(</a:t>
            </a:r>
            <a:r>
              <a:rPr lang="zh-TW" altLang="en-US" sz="3200" dirty="0"/>
              <a:t>如</a:t>
            </a:r>
            <a:r>
              <a:rPr lang="en-US" altLang="zh-TW" sz="3200" dirty="0"/>
              <a:t>RNN</a:t>
            </a:r>
            <a:r>
              <a:rPr lang="zh-TW" altLang="en-US" sz="3200" dirty="0"/>
              <a:t>、</a:t>
            </a:r>
            <a:r>
              <a:rPr lang="en-US" altLang="zh-TW" sz="3200" dirty="0"/>
              <a:t>LSTM)</a:t>
            </a:r>
            <a:r>
              <a:rPr lang="zh-TW" altLang="en-US" sz="3200" dirty="0"/>
              <a:t>在處理長序列時，會遇到梯度消失或梯度爆炸的問題。</a:t>
            </a:r>
            <a:r>
              <a:rPr lang="en-US" altLang="zh-TW" sz="3200" dirty="0"/>
              <a:t>Self-Attention</a:t>
            </a:r>
            <a:r>
              <a:rPr lang="zh-TW" altLang="en-US" sz="3200" dirty="0"/>
              <a:t>旨在直接獲取序列中任意兩個位置的元素之間的關聯關係，不僅解決了長期依賴問題，還可以高效</a:t>
            </a:r>
            <a:r>
              <a:rPr lang="zh-TW" altLang="en-US" sz="3200" dirty="0">
                <a:highlight>
                  <a:srgbClr val="FFFF00"/>
                </a:highlight>
              </a:rPr>
              <a:t>並行計算</a:t>
            </a:r>
            <a:r>
              <a:rPr lang="zh-TW" altLang="en-US" sz="3200" dirty="0"/>
              <a:t>。</a:t>
            </a:r>
          </a:p>
          <a:p>
            <a:endParaRPr lang="zh-TW" altLang="en-US" dirty="0"/>
          </a:p>
          <a:p>
            <a:endParaRPr lang="zh-TW" altLang="en-US" dirty="0"/>
          </a:p>
        </p:txBody>
      </p:sp>
    </p:spTree>
    <p:extLst>
      <p:ext uri="{BB962C8B-B14F-4D97-AF65-F5344CB8AC3E}">
        <p14:creationId xmlns:p14="http://schemas.microsoft.com/office/powerpoint/2010/main" val="370331694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8" y="172351"/>
            <a:ext cx="3144842" cy="1237349"/>
          </a:xfrm>
          <a:prstGeom prst="rect">
            <a:avLst/>
          </a:prstGeom>
          <a:noFill/>
        </p:spPr>
        <p:txBody>
          <a:bodyPr wrap="square" rtlCol="0">
            <a:normAutofit/>
          </a:bodyPr>
          <a:lstStyle/>
          <a:p>
            <a:r>
              <a:rPr kumimoji="1" lang="en-US" altLang="zh-TW" sz="4000" dirty="0">
                <a:solidFill>
                  <a:schemeClr val="tx1">
                    <a:lumMod val="75000"/>
                    <a:lumOff val="25000"/>
                  </a:schemeClr>
                </a:solidFill>
                <a:latin typeface="Source Han Sans TC"/>
                <a:ea typeface="Source Han Sans TC"/>
              </a:rPr>
              <a:t>Self-attention</a:t>
            </a:r>
            <a:endParaRPr kumimoji="1" lang="en-US" altLang="zh-CN" sz="4000" dirty="0">
              <a:solidFill>
                <a:schemeClr val="tx1">
                  <a:lumMod val="75000"/>
                  <a:lumOff val="25000"/>
                </a:schemeClr>
              </a:solidFill>
              <a:latin typeface="+mn-ea"/>
            </a:endParaRPr>
          </a:p>
        </p:txBody>
      </p:sp>
      <p:pic>
        <p:nvPicPr>
          <p:cNvPr id="1026" name="Picture 2">
            <a:extLst>
              <a:ext uri="{FF2B5EF4-FFF2-40B4-BE49-F238E27FC236}">
                <a16:creationId xmlns:a16="http://schemas.microsoft.com/office/drawing/2014/main" id="{43ACD12A-0422-6609-D35F-2C8563B16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0" y="1628775"/>
            <a:ext cx="733425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47654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7" y="172351"/>
            <a:ext cx="4164017" cy="970211"/>
          </a:xfrm>
          <a:prstGeom prst="rect">
            <a:avLst/>
          </a:prstGeom>
          <a:noFill/>
        </p:spPr>
        <p:txBody>
          <a:bodyPr wrap="square" rtlCol="0">
            <a:noAutofit/>
          </a:bodyPr>
          <a:lstStyle/>
          <a:p>
            <a:r>
              <a:rPr kumimoji="1" lang="en-US" altLang="zh-TW" sz="4000" dirty="0">
                <a:solidFill>
                  <a:schemeClr val="tx1">
                    <a:lumMod val="75000"/>
                    <a:lumOff val="25000"/>
                  </a:schemeClr>
                </a:solidFill>
                <a:latin typeface="Source Han Sans TC"/>
                <a:ea typeface="Source Han Sans TC"/>
              </a:rPr>
              <a:t>Transformer</a:t>
            </a:r>
            <a:r>
              <a:rPr kumimoji="1" lang="zh-TW" altLang="en-US" sz="4000" dirty="0">
                <a:solidFill>
                  <a:schemeClr val="tx1">
                    <a:lumMod val="75000"/>
                    <a:lumOff val="25000"/>
                  </a:schemeClr>
                </a:solidFill>
                <a:latin typeface="Source Han Sans TC"/>
                <a:ea typeface="Source Han Sans TC"/>
              </a:rPr>
              <a:t>模型</a:t>
            </a:r>
            <a:endParaRPr kumimoji="1" lang="en-US" altLang="zh-CN" sz="4000" dirty="0">
              <a:solidFill>
                <a:schemeClr val="tx1">
                  <a:lumMod val="75000"/>
                  <a:lumOff val="25000"/>
                </a:schemeClr>
              </a:solidFill>
              <a:latin typeface="+mn-ea"/>
            </a:endParaRPr>
          </a:p>
        </p:txBody>
      </p:sp>
      <p:sp>
        <p:nvSpPr>
          <p:cNvPr id="27" name="文字方塊 26">
            <a:extLst>
              <a:ext uri="{FF2B5EF4-FFF2-40B4-BE49-F238E27FC236}">
                <a16:creationId xmlns:a16="http://schemas.microsoft.com/office/drawing/2014/main" id="{DD4B4B75-7E00-DD39-56C1-6775278608DD}"/>
              </a:ext>
            </a:extLst>
          </p:cNvPr>
          <p:cNvSpPr txBox="1"/>
          <p:nvPr/>
        </p:nvSpPr>
        <p:spPr>
          <a:xfrm>
            <a:off x="870857" y="1142562"/>
            <a:ext cx="10389325" cy="5509200"/>
          </a:xfrm>
          <a:prstGeom prst="rect">
            <a:avLst/>
          </a:prstGeom>
          <a:noFill/>
        </p:spPr>
        <p:txBody>
          <a:bodyPr wrap="square">
            <a:spAutoFit/>
          </a:bodyPr>
          <a:lstStyle/>
          <a:p>
            <a:r>
              <a:rPr lang="en-US" altLang="zh-TW" sz="3200" dirty="0"/>
              <a:t>Transformer</a:t>
            </a:r>
            <a:r>
              <a:rPr lang="zh-TW" altLang="en-US" sz="3200" dirty="0"/>
              <a:t>模型是一種採用</a:t>
            </a:r>
            <a:r>
              <a:rPr lang="zh-TW" altLang="en-US" sz="3200" b="1" dirty="0">
                <a:highlight>
                  <a:srgbClr val="FFFF00"/>
                </a:highlight>
              </a:rPr>
              <a:t>注意力機制</a:t>
            </a:r>
            <a:r>
              <a:rPr lang="zh-TW" altLang="en-US" sz="3200" dirty="0"/>
              <a:t>的深度學習模型，最初由</a:t>
            </a:r>
            <a:r>
              <a:rPr lang="en-US" altLang="zh-TW" sz="3200" dirty="0"/>
              <a:t>Google</a:t>
            </a:r>
            <a:r>
              <a:rPr lang="zh-TW" altLang="en-US" sz="3200" dirty="0"/>
              <a:t>於</a:t>
            </a:r>
            <a:r>
              <a:rPr lang="en-US" altLang="zh-TW" sz="3200" dirty="0"/>
              <a:t>2017</a:t>
            </a:r>
            <a:r>
              <a:rPr lang="zh-TW" altLang="en-US" sz="3200" dirty="0"/>
              <a:t>年提出。它主要用於自然語言處理（</a:t>
            </a:r>
            <a:r>
              <a:rPr lang="en-US" altLang="zh-TW" sz="3200" dirty="0"/>
              <a:t>NLP</a:t>
            </a:r>
            <a:r>
              <a:rPr lang="zh-TW" altLang="en-US" sz="3200" dirty="0"/>
              <a:t>）和電腦視覺（</a:t>
            </a:r>
            <a:r>
              <a:rPr lang="en-US" altLang="zh-TW" sz="3200" dirty="0"/>
              <a:t>CV</a:t>
            </a:r>
            <a:r>
              <a:rPr lang="zh-TW" altLang="en-US" sz="3200" dirty="0"/>
              <a:t>）領域。</a:t>
            </a:r>
            <a:endParaRPr lang="en-US" altLang="zh-TW" sz="3200" dirty="0"/>
          </a:p>
          <a:p>
            <a:endParaRPr lang="en-US" altLang="zh-TW" sz="3200" dirty="0"/>
          </a:p>
          <a:p>
            <a:pPr marL="0" lvl="1" indent="-285750">
              <a:buFont typeface="+mj-lt"/>
              <a:buAutoNum type="arabicPeriod"/>
            </a:pPr>
            <a:r>
              <a:rPr lang="zh-TW" altLang="en-US" sz="3200" dirty="0"/>
              <a:t>在</a:t>
            </a:r>
            <a:r>
              <a:rPr lang="en-US" altLang="zh-TW" sz="3200" dirty="0"/>
              <a:t>Transformer</a:t>
            </a:r>
            <a:r>
              <a:rPr lang="zh-TW" altLang="en-US" sz="3200" dirty="0"/>
              <a:t>模型之前，大多數最先進的</a:t>
            </a:r>
            <a:r>
              <a:rPr lang="en-US" altLang="zh-TW" sz="3200" dirty="0"/>
              <a:t>NLP</a:t>
            </a:r>
            <a:r>
              <a:rPr lang="zh-TW" altLang="en-US" sz="3200" dirty="0"/>
              <a:t>系統都依賴於諸如</a:t>
            </a:r>
            <a:r>
              <a:rPr lang="en-US" altLang="zh-TW" sz="3200" dirty="0"/>
              <a:t>RNN</a:t>
            </a:r>
            <a:r>
              <a:rPr lang="zh-TW" altLang="en-US" sz="3200" dirty="0"/>
              <a:t>、</a:t>
            </a:r>
            <a:r>
              <a:rPr lang="en-US" altLang="zh-TW" sz="3200" dirty="0"/>
              <a:t>LSTM</a:t>
            </a:r>
            <a:r>
              <a:rPr lang="zh-TW" altLang="en-US" sz="3200" dirty="0"/>
              <a:t>等模型，並在此基礎上增加了注意力機制。</a:t>
            </a:r>
            <a:endParaRPr lang="en-US" altLang="zh-TW" sz="3200" dirty="0"/>
          </a:p>
          <a:p>
            <a:pPr marL="0" lvl="1" indent="-285750">
              <a:buFont typeface="+mj-lt"/>
              <a:buAutoNum type="arabicPeriod"/>
            </a:pPr>
            <a:endParaRPr lang="zh-TW" altLang="en-US" sz="3200" dirty="0"/>
          </a:p>
          <a:p>
            <a:pPr marL="0" lvl="1" indent="-285750">
              <a:buFont typeface="+mj-lt"/>
              <a:buAutoNum type="arabicPeriod"/>
            </a:pPr>
            <a:r>
              <a:rPr lang="en-US" altLang="zh-TW" sz="3200" dirty="0"/>
              <a:t>Transformer</a:t>
            </a:r>
            <a:r>
              <a:rPr lang="zh-TW" altLang="en-US" sz="3200" dirty="0"/>
              <a:t>正是在注意力機制的基礎上構建的，但其沒有使用</a:t>
            </a:r>
            <a:r>
              <a:rPr lang="en-US" altLang="zh-TW" sz="3200" dirty="0"/>
              <a:t>RNN</a:t>
            </a:r>
            <a:r>
              <a:rPr lang="zh-TW" altLang="en-US" sz="3200" dirty="0"/>
              <a:t>結構，這表明僅依靠注意力機制就能在效能上比肩加上了注意力機制的</a:t>
            </a:r>
            <a:r>
              <a:rPr lang="en-US" altLang="zh-TW" sz="3200" dirty="0"/>
              <a:t>RNN</a:t>
            </a:r>
            <a:r>
              <a:rPr lang="zh-TW" altLang="en-US" sz="3200" dirty="0"/>
              <a:t>模型。</a:t>
            </a:r>
          </a:p>
        </p:txBody>
      </p:sp>
    </p:spTree>
    <p:extLst>
      <p:ext uri="{BB962C8B-B14F-4D97-AF65-F5344CB8AC3E}">
        <p14:creationId xmlns:p14="http://schemas.microsoft.com/office/powerpoint/2010/main" val="97643671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8" y="172351"/>
            <a:ext cx="3973517" cy="1056373"/>
          </a:xfrm>
          <a:prstGeom prst="rect">
            <a:avLst/>
          </a:prstGeom>
          <a:noFill/>
        </p:spPr>
        <p:txBody>
          <a:bodyPr wrap="square" rtlCol="0">
            <a:normAutofit/>
          </a:bodyPr>
          <a:lstStyle/>
          <a:p>
            <a:r>
              <a:rPr kumimoji="1" lang="en-US" altLang="zh-TW" sz="4000" dirty="0">
                <a:solidFill>
                  <a:schemeClr val="tx1">
                    <a:lumMod val="75000"/>
                    <a:lumOff val="25000"/>
                  </a:schemeClr>
                </a:solidFill>
                <a:latin typeface="Source Han Sans TC"/>
                <a:ea typeface="Source Han Sans TC"/>
              </a:rPr>
              <a:t>Transformer</a:t>
            </a:r>
            <a:r>
              <a:rPr kumimoji="1" lang="zh-TW" altLang="en-US" sz="4000" dirty="0">
                <a:solidFill>
                  <a:schemeClr val="tx1">
                    <a:lumMod val="75000"/>
                    <a:lumOff val="25000"/>
                  </a:schemeClr>
                </a:solidFill>
                <a:latin typeface="Source Han Sans TC"/>
                <a:ea typeface="Source Han Sans TC"/>
              </a:rPr>
              <a:t>模型</a:t>
            </a:r>
            <a:endParaRPr kumimoji="1" lang="en-US" altLang="zh-CN" sz="4000" dirty="0">
              <a:solidFill>
                <a:schemeClr val="tx1">
                  <a:lumMod val="75000"/>
                  <a:lumOff val="25000"/>
                </a:schemeClr>
              </a:solidFill>
              <a:latin typeface="+mn-ea"/>
            </a:endParaRPr>
          </a:p>
        </p:txBody>
      </p:sp>
      <p:sp>
        <p:nvSpPr>
          <p:cNvPr id="27" name="文字方塊 26">
            <a:extLst>
              <a:ext uri="{FF2B5EF4-FFF2-40B4-BE49-F238E27FC236}">
                <a16:creationId xmlns:a16="http://schemas.microsoft.com/office/drawing/2014/main" id="{DD4B4B75-7E00-DD39-56C1-6775278608DD}"/>
              </a:ext>
            </a:extLst>
          </p:cNvPr>
          <p:cNvSpPr txBox="1"/>
          <p:nvPr/>
        </p:nvSpPr>
        <p:spPr>
          <a:xfrm>
            <a:off x="870857" y="1142562"/>
            <a:ext cx="10389325" cy="5016758"/>
          </a:xfrm>
          <a:prstGeom prst="rect">
            <a:avLst/>
          </a:prstGeom>
          <a:noFill/>
        </p:spPr>
        <p:txBody>
          <a:bodyPr wrap="square">
            <a:spAutoFit/>
          </a:bodyPr>
          <a:lstStyle/>
          <a:p>
            <a:r>
              <a:rPr lang="zh-TW" altLang="en-US" sz="3200" dirty="0"/>
              <a:t>架構：</a:t>
            </a:r>
          </a:p>
          <a:p>
            <a:pPr marL="0" lvl="1" indent="-285750">
              <a:buFont typeface="+mj-lt"/>
              <a:buAutoNum type="arabicPeriod"/>
            </a:pPr>
            <a:r>
              <a:rPr lang="en-US" altLang="zh-TW" sz="3200" dirty="0"/>
              <a:t>Transformer</a:t>
            </a:r>
            <a:r>
              <a:rPr lang="zh-TW" altLang="en-US" sz="3200" dirty="0"/>
              <a:t>模型由兩部分組成：</a:t>
            </a:r>
            <a:r>
              <a:rPr lang="zh-TW" altLang="en-US" sz="3200" dirty="0">
                <a:highlight>
                  <a:srgbClr val="FFFF00"/>
                </a:highlight>
              </a:rPr>
              <a:t>編碼器（</a:t>
            </a:r>
            <a:r>
              <a:rPr lang="en-US" altLang="zh-TW" sz="3200" dirty="0">
                <a:highlight>
                  <a:srgbClr val="FFFF00"/>
                </a:highlight>
              </a:rPr>
              <a:t>Encoder</a:t>
            </a:r>
            <a:r>
              <a:rPr lang="zh-TW" altLang="en-US" sz="3200" dirty="0">
                <a:highlight>
                  <a:srgbClr val="FFFF00"/>
                </a:highlight>
              </a:rPr>
              <a:t>）</a:t>
            </a:r>
            <a:r>
              <a:rPr lang="zh-TW" altLang="en-US" sz="3200" dirty="0"/>
              <a:t>和</a:t>
            </a:r>
            <a:r>
              <a:rPr lang="zh-TW" altLang="en-US" sz="3200" dirty="0">
                <a:highlight>
                  <a:srgbClr val="FFFF00"/>
                </a:highlight>
              </a:rPr>
              <a:t>解碼器（</a:t>
            </a:r>
            <a:r>
              <a:rPr lang="en-US" altLang="zh-TW" sz="3200" dirty="0">
                <a:highlight>
                  <a:srgbClr val="FFFF00"/>
                </a:highlight>
              </a:rPr>
              <a:t>Decoder</a:t>
            </a:r>
            <a:r>
              <a:rPr lang="zh-TW" altLang="en-US" sz="3200" dirty="0">
                <a:highlight>
                  <a:srgbClr val="FFFF00"/>
                </a:highlight>
              </a:rPr>
              <a:t>） </a:t>
            </a:r>
            <a:r>
              <a:rPr lang="zh-TW" altLang="en-US" sz="3200" dirty="0"/>
              <a:t>。</a:t>
            </a:r>
            <a:endParaRPr lang="en-US" altLang="zh-TW" sz="3200" dirty="0"/>
          </a:p>
          <a:p>
            <a:pPr marL="0" lvl="1" indent="-285750">
              <a:buFont typeface="+mj-lt"/>
              <a:buAutoNum type="arabicPeriod"/>
            </a:pPr>
            <a:endParaRPr lang="zh-TW" altLang="en-US" sz="3200" dirty="0">
              <a:highlight>
                <a:srgbClr val="FFFF00"/>
              </a:highlight>
            </a:endParaRPr>
          </a:p>
          <a:p>
            <a:pPr marL="0" lvl="1" indent="-285750">
              <a:buFont typeface="+mj-lt"/>
              <a:buAutoNum type="arabicPeriod"/>
            </a:pPr>
            <a:r>
              <a:rPr lang="zh-TW" altLang="en-US" sz="3200" dirty="0"/>
              <a:t>編碼器負責讀取輸入序列並生成一個連續的表示；解碼器則利用這個表示生成輸出序列。</a:t>
            </a:r>
            <a:endParaRPr lang="en-US" altLang="zh-TW" sz="3200" dirty="0"/>
          </a:p>
          <a:p>
            <a:pPr marL="0" lvl="1" indent="-285750">
              <a:buFont typeface="+mj-lt"/>
              <a:buAutoNum type="arabicPeriod"/>
            </a:pPr>
            <a:endParaRPr lang="zh-TW" altLang="en-US" sz="3200" dirty="0"/>
          </a:p>
          <a:p>
            <a:pPr marL="0" lvl="1" indent="-285750">
              <a:buFont typeface="+mj-lt"/>
              <a:buAutoNum type="arabicPeriod"/>
            </a:pPr>
            <a:r>
              <a:rPr lang="zh-TW" altLang="en-US" sz="3200" dirty="0"/>
              <a:t>每個編碼器和解碼器都包含多個自注意力層和前饋神經網路層，這些層共同協作，使得模型能夠捕捉輸入序列中的複雜模式。</a:t>
            </a:r>
          </a:p>
        </p:txBody>
      </p:sp>
    </p:spTree>
    <p:extLst>
      <p:ext uri="{BB962C8B-B14F-4D97-AF65-F5344CB8AC3E}">
        <p14:creationId xmlns:p14="http://schemas.microsoft.com/office/powerpoint/2010/main" val="51779880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9837AE3-7F6C-7840-B8BB-8F42F54F299F}"/>
              </a:ext>
            </a:extLst>
          </p:cNvPr>
          <p:cNvSpPr txBox="1"/>
          <p:nvPr/>
        </p:nvSpPr>
        <p:spPr>
          <a:xfrm>
            <a:off x="1577788" y="2237717"/>
            <a:ext cx="1820579" cy="1005840"/>
          </a:xfrm>
          <a:prstGeom prst="rect">
            <a:avLst/>
          </a:prstGeom>
          <a:noFill/>
        </p:spPr>
        <p:txBody>
          <a:bodyPr wrap="square" rtlCol="0">
            <a:normAutofit fontScale="92500" lnSpcReduction="10000"/>
          </a:bodyPr>
          <a:lstStyle/>
          <a:p>
            <a:pPr algn="dist"/>
            <a:r>
              <a:rPr kumimoji="1" lang="zh-TW" altLang="zh-TW" sz="6600" dirty="0">
                <a:solidFill>
                  <a:schemeClr val="tx1">
                    <a:lumMod val="75000"/>
                    <a:lumOff val="25000"/>
                  </a:schemeClr>
                </a:solidFill>
                <a:latin typeface="Source Han Sans TC"/>
                <a:ea typeface="Source Han Sans TC"/>
              </a:rPr>
              <a:t>目錄</a:t>
            </a:r>
          </a:p>
        </p:txBody>
      </p:sp>
      <p:cxnSp>
        <p:nvCxnSpPr>
          <p:cNvPr id="4" name="直线连接符 3">
            <a:extLst>
              <a:ext uri="{FF2B5EF4-FFF2-40B4-BE49-F238E27FC236}">
                <a16:creationId xmlns:a16="http://schemas.microsoft.com/office/drawing/2014/main" id="{BB2EAF6D-F1F3-424E-A3AD-72E0FF4F9C36}"/>
              </a:ext>
            </a:extLst>
          </p:cNvPr>
          <p:cNvCxnSpPr>
            <a:cxnSpLocks/>
          </p:cNvCxnSpPr>
          <p:nvPr/>
        </p:nvCxnSpPr>
        <p:spPr>
          <a:xfrm>
            <a:off x="1356917" y="3252013"/>
            <a:ext cx="191689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B8F7A15-8B2E-BC44-854A-247380DA9F1D}"/>
              </a:ext>
            </a:extLst>
          </p:cNvPr>
          <p:cNvSpPr txBox="1"/>
          <p:nvPr/>
        </p:nvSpPr>
        <p:spPr>
          <a:xfrm>
            <a:off x="4299843" y="1413201"/>
            <a:ext cx="2859138" cy="2774787"/>
          </a:xfrm>
          <a:prstGeom prst="rect">
            <a:avLst/>
          </a:prstGeom>
          <a:noFill/>
        </p:spPr>
        <p:txBody>
          <a:bodyPr wrap="none" rtlCol="0">
            <a:noAutofit/>
          </a:bodyPr>
          <a:lstStyle/>
          <a:p>
            <a:pPr marL="514350" indent="-514350">
              <a:lnSpc>
                <a:spcPct val="200000"/>
              </a:lnSpc>
              <a:buFont typeface="+mj-lt"/>
              <a:buAutoNum type="arabicPeriod"/>
            </a:pPr>
            <a:r>
              <a:rPr kumimoji="1" lang="zh-TW" altLang="en-US" sz="3600" dirty="0">
                <a:solidFill>
                  <a:schemeClr val="tx1">
                    <a:lumMod val="75000"/>
                    <a:lumOff val="25000"/>
                  </a:schemeClr>
                </a:solidFill>
                <a:latin typeface="Source Han Sans TC"/>
                <a:ea typeface="Source Han Sans TC"/>
              </a:rPr>
              <a:t>前言</a:t>
            </a:r>
            <a:endParaRPr kumimoji="1" lang="en-US" altLang="zh-TW" sz="3600" dirty="0">
              <a:solidFill>
                <a:schemeClr val="tx1">
                  <a:lumMod val="75000"/>
                  <a:lumOff val="25000"/>
                </a:schemeClr>
              </a:solidFill>
              <a:latin typeface="Source Han Sans TC"/>
              <a:ea typeface="Source Han Sans TC"/>
            </a:endParaRPr>
          </a:p>
          <a:p>
            <a:pPr marL="514350" indent="-514350">
              <a:lnSpc>
                <a:spcPct val="200000"/>
              </a:lnSpc>
              <a:buFont typeface="+mj-lt"/>
              <a:buAutoNum type="arabicPeriod"/>
            </a:pPr>
            <a:r>
              <a:rPr kumimoji="1" lang="zh-TW" altLang="en-US" sz="3600" dirty="0">
                <a:solidFill>
                  <a:schemeClr val="tx1">
                    <a:lumMod val="75000"/>
                    <a:lumOff val="25000"/>
                  </a:schemeClr>
                </a:solidFill>
                <a:latin typeface="+mn-ea"/>
              </a:rPr>
              <a:t>向量表示技術</a:t>
            </a:r>
            <a:endParaRPr kumimoji="1" lang="en-US" altLang="zh-TW" sz="3600" dirty="0">
              <a:solidFill>
                <a:schemeClr val="tx1">
                  <a:lumMod val="75000"/>
                  <a:lumOff val="25000"/>
                </a:schemeClr>
              </a:solidFill>
              <a:latin typeface="+mn-ea"/>
            </a:endParaRPr>
          </a:p>
          <a:p>
            <a:pPr marL="514350" indent="-514350">
              <a:lnSpc>
                <a:spcPct val="200000"/>
              </a:lnSpc>
              <a:buFont typeface="+mj-lt"/>
              <a:buAutoNum type="arabicPeriod"/>
            </a:pPr>
            <a:r>
              <a:rPr kumimoji="1" lang="zh-TW" altLang="en-US" sz="3600" dirty="0">
                <a:solidFill>
                  <a:schemeClr val="tx1">
                    <a:lumMod val="75000"/>
                    <a:lumOff val="25000"/>
                  </a:schemeClr>
                </a:solidFill>
                <a:latin typeface="Source Han Sans TC"/>
                <a:ea typeface="Source Han Sans TC"/>
              </a:rPr>
              <a:t>神經網路模型</a:t>
            </a:r>
            <a:endParaRPr kumimoji="1" lang="en-US" altLang="zh-CN" sz="3600" dirty="0">
              <a:solidFill>
                <a:schemeClr val="tx1">
                  <a:lumMod val="75000"/>
                  <a:lumOff val="25000"/>
                </a:schemeClr>
              </a:solidFill>
              <a:latin typeface="+mn-ea"/>
            </a:endParaRPr>
          </a:p>
          <a:p>
            <a:pPr marL="514350" indent="-514350">
              <a:lnSpc>
                <a:spcPct val="200000"/>
              </a:lnSpc>
              <a:buFont typeface="+mj-lt"/>
              <a:buAutoNum type="arabicPeriod"/>
            </a:pPr>
            <a:endParaRPr kumimoji="1" lang="en-US" altLang="zh-CN" sz="3600" dirty="0">
              <a:solidFill>
                <a:schemeClr val="tx1">
                  <a:lumMod val="75000"/>
                  <a:lumOff val="25000"/>
                </a:schemeClr>
              </a:solidFill>
              <a:latin typeface="+mn-ea"/>
            </a:endParaRPr>
          </a:p>
          <a:p>
            <a:pPr marL="514350" indent="-514350">
              <a:lnSpc>
                <a:spcPct val="200000"/>
              </a:lnSpc>
              <a:buFont typeface="+mj-lt"/>
              <a:buAutoNum type="arabicPeriod"/>
            </a:pPr>
            <a:endParaRPr kumimoji="1" lang="zh-TW" altLang="zh-TW" sz="3600" dirty="0">
              <a:solidFill>
                <a:schemeClr val="tx1">
                  <a:lumMod val="75000"/>
                  <a:lumOff val="25000"/>
                </a:schemeClr>
              </a:solidFill>
              <a:latin typeface="Source Han Sans TC"/>
              <a:ea typeface="Source Han Sans TC"/>
            </a:endParaRPr>
          </a:p>
        </p:txBody>
      </p:sp>
      <p:sp>
        <p:nvSpPr>
          <p:cNvPr id="9" name="文本框 8">
            <a:extLst>
              <a:ext uri="{FF2B5EF4-FFF2-40B4-BE49-F238E27FC236}">
                <a16:creationId xmlns:a16="http://schemas.microsoft.com/office/drawing/2014/main" id="{6C2377C6-0C28-5645-A5A1-261441E64863}"/>
              </a:ext>
            </a:extLst>
          </p:cNvPr>
          <p:cNvSpPr txBox="1"/>
          <p:nvPr/>
        </p:nvSpPr>
        <p:spPr>
          <a:xfrm>
            <a:off x="7835763" y="1413201"/>
            <a:ext cx="2859138" cy="2349180"/>
          </a:xfrm>
          <a:prstGeom prst="rect">
            <a:avLst/>
          </a:prstGeom>
          <a:noFill/>
        </p:spPr>
        <p:txBody>
          <a:bodyPr wrap="none" rtlCol="0">
            <a:noAutofit/>
          </a:bodyPr>
          <a:lstStyle/>
          <a:p>
            <a:pPr marL="457200" indent="-457200">
              <a:lnSpc>
                <a:spcPct val="200000"/>
              </a:lnSpc>
              <a:buFont typeface="+mj-lt"/>
              <a:buAutoNum type="arabicPeriod" startAt="4"/>
            </a:pPr>
            <a:r>
              <a:rPr kumimoji="1" lang="zh-TW" altLang="en-US" sz="3600" dirty="0">
                <a:solidFill>
                  <a:schemeClr val="tx1">
                    <a:lumMod val="75000"/>
                    <a:lumOff val="25000"/>
                  </a:schemeClr>
                </a:solidFill>
                <a:latin typeface="Source Han Sans TC"/>
                <a:ea typeface="Source Han Sans TC"/>
              </a:rPr>
              <a:t>大型語言模型</a:t>
            </a:r>
            <a:endParaRPr kumimoji="1" lang="en-US" altLang="zh-TW" sz="3600" dirty="0">
              <a:solidFill>
                <a:schemeClr val="tx1">
                  <a:lumMod val="75000"/>
                  <a:lumOff val="25000"/>
                </a:schemeClr>
              </a:solidFill>
              <a:latin typeface="Source Han Sans TC"/>
              <a:ea typeface="Source Han Sans TC"/>
            </a:endParaRPr>
          </a:p>
          <a:p>
            <a:pPr marL="457200" indent="-457200">
              <a:lnSpc>
                <a:spcPct val="200000"/>
              </a:lnSpc>
              <a:buFont typeface="+mj-lt"/>
              <a:buAutoNum type="arabicPeriod" startAt="4"/>
            </a:pPr>
            <a:r>
              <a:rPr kumimoji="1" lang="zh-TW" altLang="en-US" sz="3600" dirty="0">
                <a:solidFill>
                  <a:schemeClr val="tx1">
                    <a:lumMod val="75000"/>
                    <a:lumOff val="25000"/>
                  </a:schemeClr>
                </a:solidFill>
                <a:latin typeface="Source Han Sans TC"/>
                <a:ea typeface="Source Han Sans TC"/>
              </a:rPr>
              <a:t>檢索增強生成</a:t>
            </a:r>
            <a:endParaRPr kumimoji="1" lang="en-US" altLang="zh-CN" sz="3600" dirty="0">
              <a:solidFill>
                <a:schemeClr val="tx1">
                  <a:lumMod val="75000"/>
                  <a:lumOff val="25000"/>
                </a:schemeClr>
              </a:solidFill>
              <a:latin typeface="+mn-ea"/>
            </a:endParaRPr>
          </a:p>
          <a:p>
            <a:pPr marL="457200" indent="-457200">
              <a:lnSpc>
                <a:spcPct val="200000"/>
              </a:lnSpc>
              <a:buFont typeface="+mj-lt"/>
              <a:buAutoNum type="arabicPeriod" startAt="4"/>
            </a:pPr>
            <a:r>
              <a:rPr kumimoji="1" lang="zh-TW" altLang="en-US" sz="3600" dirty="0">
                <a:solidFill>
                  <a:schemeClr val="tx1">
                    <a:lumMod val="75000"/>
                    <a:lumOff val="25000"/>
                  </a:schemeClr>
                </a:solidFill>
                <a:latin typeface="Source Han Sans TC"/>
                <a:ea typeface="Source Han Sans TC"/>
              </a:rPr>
              <a:t>程式實做</a:t>
            </a:r>
            <a:endParaRPr kumimoji="1" lang="en-US" altLang="zh-TW" sz="3600" dirty="0">
              <a:solidFill>
                <a:schemeClr val="tx1">
                  <a:lumMod val="75000"/>
                  <a:lumOff val="25000"/>
                </a:schemeClr>
              </a:solidFill>
              <a:latin typeface="Source Han Sans TC"/>
              <a:ea typeface="Source Han Sans TC"/>
            </a:endParaRPr>
          </a:p>
        </p:txBody>
      </p:sp>
    </p:spTree>
    <p:extLst>
      <p:ext uri="{BB962C8B-B14F-4D97-AF65-F5344CB8AC3E}">
        <p14:creationId xmlns:p14="http://schemas.microsoft.com/office/powerpoint/2010/main" val="384811346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7" y="172351"/>
            <a:ext cx="3916367" cy="1418323"/>
          </a:xfrm>
          <a:prstGeom prst="rect">
            <a:avLst/>
          </a:prstGeom>
          <a:noFill/>
        </p:spPr>
        <p:txBody>
          <a:bodyPr wrap="square" rtlCol="0">
            <a:normAutofit/>
          </a:bodyPr>
          <a:lstStyle/>
          <a:p>
            <a:r>
              <a:rPr kumimoji="1" lang="en-US" altLang="zh-TW" sz="4000" dirty="0">
                <a:solidFill>
                  <a:schemeClr val="tx1">
                    <a:lumMod val="75000"/>
                    <a:lumOff val="25000"/>
                  </a:schemeClr>
                </a:solidFill>
                <a:latin typeface="Source Han Sans TC"/>
                <a:ea typeface="Source Han Sans TC"/>
              </a:rPr>
              <a:t>Transformer</a:t>
            </a:r>
            <a:r>
              <a:rPr kumimoji="1" lang="zh-TW" altLang="en-US" sz="4000" dirty="0">
                <a:solidFill>
                  <a:schemeClr val="tx1">
                    <a:lumMod val="75000"/>
                    <a:lumOff val="25000"/>
                  </a:schemeClr>
                </a:solidFill>
                <a:latin typeface="Source Han Sans TC"/>
                <a:ea typeface="Source Han Sans TC"/>
              </a:rPr>
              <a:t>模型</a:t>
            </a:r>
            <a:endParaRPr kumimoji="1" lang="en-US" altLang="zh-CN" sz="4000" dirty="0">
              <a:solidFill>
                <a:schemeClr val="tx1">
                  <a:lumMod val="75000"/>
                  <a:lumOff val="25000"/>
                </a:schemeClr>
              </a:solidFill>
              <a:latin typeface="+mn-ea"/>
            </a:endParaRPr>
          </a:p>
        </p:txBody>
      </p:sp>
      <p:pic>
        <p:nvPicPr>
          <p:cNvPr id="3" name="圖片 2" descr="Neural machine translation with a Transformer and Keras | Text | TensorFlow">
            <a:extLst>
              <a:ext uri="{FF2B5EF4-FFF2-40B4-BE49-F238E27FC236}">
                <a16:creationId xmlns:a16="http://schemas.microsoft.com/office/drawing/2014/main" id="{6236C831-F9FB-D845-71DB-E32A40BE1B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14837" y="446774"/>
            <a:ext cx="4333875" cy="6238875"/>
          </a:xfrm>
          <a:prstGeom prst="rect">
            <a:avLst/>
          </a:prstGeom>
          <a:noFill/>
          <a:ln>
            <a:noFill/>
          </a:ln>
        </p:spPr>
      </p:pic>
    </p:spTree>
    <p:extLst>
      <p:ext uri="{BB962C8B-B14F-4D97-AF65-F5344CB8AC3E}">
        <p14:creationId xmlns:p14="http://schemas.microsoft.com/office/powerpoint/2010/main" val="55109871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8" y="172352"/>
            <a:ext cx="5792792" cy="1065898"/>
          </a:xfrm>
          <a:prstGeom prst="rect">
            <a:avLst/>
          </a:prstGeom>
          <a:noFill/>
        </p:spPr>
        <p:txBody>
          <a:bodyPr wrap="square" rtlCol="0">
            <a:normAutofit/>
          </a:bodyPr>
          <a:lstStyle/>
          <a:p>
            <a:r>
              <a:rPr kumimoji="1" lang="en-US" altLang="zh-TW" sz="4000" dirty="0" err="1">
                <a:solidFill>
                  <a:schemeClr val="tx1">
                    <a:lumMod val="75000"/>
                    <a:lumOff val="25000"/>
                  </a:schemeClr>
                </a:solidFill>
                <a:latin typeface="Source Han Sans TC"/>
                <a:ea typeface="Source Han Sans TC"/>
              </a:rPr>
              <a:t>Encorder</a:t>
            </a:r>
            <a:r>
              <a:rPr kumimoji="1" lang="zh-TW" altLang="en-US" sz="4000" dirty="0">
                <a:solidFill>
                  <a:schemeClr val="tx1">
                    <a:lumMod val="75000"/>
                    <a:lumOff val="25000"/>
                  </a:schemeClr>
                </a:solidFill>
                <a:latin typeface="Source Han Sans TC"/>
                <a:ea typeface="Source Han Sans TC"/>
              </a:rPr>
              <a:t>部分</a:t>
            </a:r>
            <a:r>
              <a:rPr kumimoji="1" lang="en-US" altLang="zh-TW" sz="4000" dirty="0">
                <a:solidFill>
                  <a:schemeClr val="tx1">
                    <a:lumMod val="75000"/>
                    <a:lumOff val="25000"/>
                  </a:schemeClr>
                </a:solidFill>
                <a:latin typeface="Source Han Sans TC"/>
                <a:ea typeface="Source Han Sans TC"/>
              </a:rPr>
              <a:t>(</a:t>
            </a:r>
            <a:r>
              <a:rPr kumimoji="1" lang="zh-TW" altLang="en-US" sz="4000" dirty="0">
                <a:solidFill>
                  <a:schemeClr val="tx1">
                    <a:lumMod val="75000"/>
                    <a:lumOff val="25000"/>
                  </a:schemeClr>
                </a:solidFill>
                <a:latin typeface="Source Han Sans TC"/>
                <a:ea typeface="Source Han Sans TC"/>
              </a:rPr>
              <a:t>左手邊</a:t>
            </a:r>
            <a:r>
              <a:rPr kumimoji="1" lang="en-US" altLang="zh-TW" sz="4000" dirty="0">
                <a:solidFill>
                  <a:schemeClr val="tx1">
                    <a:lumMod val="75000"/>
                    <a:lumOff val="25000"/>
                  </a:schemeClr>
                </a:solidFill>
                <a:latin typeface="Source Han Sans TC"/>
                <a:ea typeface="Source Han Sans TC"/>
              </a:rPr>
              <a:t>)</a:t>
            </a:r>
            <a:endParaRPr kumimoji="1" lang="en-US" altLang="zh-CN" sz="4000" dirty="0">
              <a:solidFill>
                <a:schemeClr val="tx1">
                  <a:lumMod val="75000"/>
                  <a:lumOff val="25000"/>
                </a:schemeClr>
              </a:solidFill>
              <a:latin typeface="+mn-ea"/>
            </a:endParaRPr>
          </a:p>
        </p:txBody>
      </p:sp>
      <p:pic>
        <p:nvPicPr>
          <p:cNvPr id="5" name="圖片 4">
            <a:extLst>
              <a:ext uri="{FF2B5EF4-FFF2-40B4-BE49-F238E27FC236}">
                <a16:creationId xmlns:a16="http://schemas.microsoft.com/office/drawing/2014/main" id="{3EDBE270-CA9A-E35F-7BCD-72CF44E62BAE}"/>
              </a:ext>
            </a:extLst>
          </p:cNvPr>
          <p:cNvPicPr>
            <a:picLocks noChangeAspect="1"/>
          </p:cNvPicPr>
          <p:nvPr/>
        </p:nvPicPr>
        <p:blipFill>
          <a:blip r:embed="rId3"/>
          <a:stretch>
            <a:fillRect/>
          </a:stretch>
        </p:blipFill>
        <p:spPr>
          <a:xfrm>
            <a:off x="0" y="1335470"/>
            <a:ext cx="12192000" cy="4187060"/>
          </a:xfrm>
          <a:prstGeom prst="rect">
            <a:avLst/>
          </a:prstGeom>
        </p:spPr>
      </p:pic>
    </p:spTree>
    <p:extLst>
      <p:ext uri="{BB962C8B-B14F-4D97-AF65-F5344CB8AC3E}">
        <p14:creationId xmlns:p14="http://schemas.microsoft.com/office/powerpoint/2010/main" val="285392820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8" y="172351"/>
            <a:ext cx="4973642" cy="1189723"/>
          </a:xfrm>
          <a:prstGeom prst="rect">
            <a:avLst/>
          </a:prstGeom>
          <a:noFill/>
        </p:spPr>
        <p:txBody>
          <a:bodyPr wrap="square" rtlCol="0">
            <a:normAutofit/>
          </a:bodyPr>
          <a:lstStyle/>
          <a:p>
            <a:r>
              <a:rPr kumimoji="1" lang="en-US" altLang="zh-TW" sz="4000" dirty="0" err="1">
                <a:solidFill>
                  <a:schemeClr val="tx1">
                    <a:lumMod val="75000"/>
                    <a:lumOff val="25000"/>
                  </a:schemeClr>
                </a:solidFill>
                <a:latin typeface="Source Han Sans TC"/>
                <a:ea typeface="Source Han Sans TC"/>
              </a:rPr>
              <a:t>Decorder</a:t>
            </a:r>
            <a:r>
              <a:rPr kumimoji="1" lang="zh-TW" altLang="en-US" sz="4000" dirty="0">
                <a:solidFill>
                  <a:schemeClr val="tx1">
                    <a:lumMod val="75000"/>
                    <a:lumOff val="25000"/>
                  </a:schemeClr>
                </a:solidFill>
                <a:latin typeface="Source Han Sans TC"/>
                <a:ea typeface="Source Han Sans TC"/>
              </a:rPr>
              <a:t>部分</a:t>
            </a:r>
            <a:r>
              <a:rPr kumimoji="1" lang="en-US" altLang="zh-TW" sz="4000" dirty="0">
                <a:solidFill>
                  <a:schemeClr val="tx1">
                    <a:lumMod val="75000"/>
                    <a:lumOff val="25000"/>
                  </a:schemeClr>
                </a:solidFill>
                <a:latin typeface="Source Han Sans TC"/>
                <a:ea typeface="Source Han Sans TC"/>
              </a:rPr>
              <a:t>(</a:t>
            </a:r>
            <a:r>
              <a:rPr kumimoji="1" lang="zh-TW" altLang="en-US" sz="4000" dirty="0">
                <a:solidFill>
                  <a:schemeClr val="tx1">
                    <a:lumMod val="75000"/>
                    <a:lumOff val="25000"/>
                  </a:schemeClr>
                </a:solidFill>
                <a:latin typeface="Source Han Sans TC"/>
                <a:ea typeface="Source Han Sans TC"/>
              </a:rPr>
              <a:t>右手邊</a:t>
            </a:r>
            <a:r>
              <a:rPr kumimoji="1" lang="en-US" altLang="zh-TW" sz="4000" dirty="0">
                <a:solidFill>
                  <a:schemeClr val="tx1">
                    <a:lumMod val="75000"/>
                    <a:lumOff val="25000"/>
                  </a:schemeClr>
                </a:solidFill>
                <a:latin typeface="Source Han Sans TC"/>
                <a:ea typeface="Source Han Sans TC"/>
              </a:rPr>
              <a:t>)</a:t>
            </a:r>
            <a:endParaRPr kumimoji="1" lang="en-US" altLang="zh-CN" sz="4000" dirty="0">
              <a:solidFill>
                <a:schemeClr val="tx1">
                  <a:lumMod val="75000"/>
                  <a:lumOff val="25000"/>
                </a:schemeClr>
              </a:solidFill>
              <a:latin typeface="+mn-ea"/>
            </a:endParaRPr>
          </a:p>
        </p:txBody>
      </p:sp>
      <p:pic>
        <p:nvPicPr>
          <p:cNvPr id="5" name="圖片 4">
            <a:extLst>
              <a:ext uri="{FF2B5EF4-FFF2-40B4-BE49-F238E27FC236}">
                <a16:creationId xmlns:a16="http://schemas.microsoft.com/office/drawing/2014/main" id="{D24A2978-AE7B-415E-79B1-40EC7A267366}"/>
              </a:ext>
            </a:extLst>
          </p:cNvPr>
          <p:cNvPicPr>
            <a:picLocks noChangeAspect="1"/>
          </p:cNvPicPr>
          <p:nvPr/>
        </p:nvPicPr>
        <p:blipFill>
          <a:blip r:embed="rId3"/>
          <a:stretch>
            <a:fillRect/>
          </a:stretch>
        </p:blipFill>
        <p:spPr>
          <a:xfrm>
            <a:off x="0" y="1101270"/>
            <a:ext cx="12192000" cy="4655460"/>
          </a:xfrm>
          <a:prstGeom prst="rect">
            <a:avLst/>
          </a:prstGeom>
        </p:spPr>
      </p:pic>
    </p:spTree>
    <p:extLst>
      <p:ext uri="{BB962C8B-B14F-4D97-AF65-F5344CB8AC3E}">
        <p14:creationId xmlns:p14="http://schemas.microsoft.com/office/powerpoint/2010/main" val="309275915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5CFD9E1-7F68-E471-3CCF-EF4A46459C6C}"/>
              </a:ext>
            </a:extLst>
          </p:cNvPr>
          <p:cNvPicPr>
            <a:picLocks noChangeAspect="1"/>
          </p:cNvPicPr>
          <p:nvPr/>
        </p:nvPicPr>
        <p:blipFill>
          <a:blip r:embed="rId3"/>
          <a:stretch>
            <a:fillRect/>
          </a:stretch>
        </p:blipFill>
        <p:spPr>
          <a:xfrm>
            <a:off x="1966336" y="629552"/>
            <a:ext cx="8259328" cy="5963482"/>
          </a:xfrm>
          <a:prstGeom prst="rect">
            <a:avLst/>
          </a:prstGeom>
        </p:spPr>
      </p:pic>
    </p:spTree>
    <p:extLst>
      <p:ext uri="{BB962C8B-B14F-4D97-AF65-F5344CB8AC3E}">
        <p14:creationId xmlns:p14="http://schemas.microsoft.com/office/powerpoint/2010/main" val="364052003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8" y="172352"/>
            <a:ext cx="5221292" cy="1180198"/>
          </a:xfrm>
          <a:prstGeom prst="rect">
            <a:avLst/>
          </a:prstGeom>
          <a:noFill/>
        </p:spPr>
        <p:txBody>
          <a:bodyPr wrap="square" rtlCol="0">
            <a:normAutofit/>
          </a:bodyPr>
          <a:lstStyle/>
          <a:p>
            <a:r>
              <a:rPr kumimoji="1" lang="zh-TW" altLang="en-US" sz="4000" dirty="0">
                <a:solidFill>
                  <a:schemeClr val="tx1">
                    <a:lumMod val="75000"/>
                    <a:lumOff val="25000"/>
                  </a:schemeClr>
                </a:solidFill>
                <a:latin typeface="Source Han Sans TC"/>
                <a:ea typeface="Source Han Sans TC"/>
              </a:rPr>
              <a:t>什麼時候知道要結束</a:t>
            </a:r>
            <a:r>
              <a:rPr kumimoji="1" lang="en-US" altLang="zh-TW" sz="4000" dirty="0">
                <a:solidFill>
                  <a:schemeClr val="tx1">
                    <a:lumMod val="75000"/>
                    <a:lumOff val="25000"/>
                  </a:schemeClr>
                </a:solidFill>
                <a:latin typeface="Source Han Sans TC"/>
                <a:ea typeface="Source Han Sans TC"/>
              </a:rPr>
              <a:t>?</a:t>
            </a:r>
            <a:endParaRPr kumimoji="1" lang="en-US" altLang="zh-CN" sz="4000" dirty="0">
              <a:solidFill>
                <a:schemeClr val="tx1">
                  <a:lumMod val="75000"/>
                  <a:lumOff val="25000"/>
                </a:schemeClr>
              </a:solidFill>
              <a:latin typeface="+mn-ea"/>
            </a:endParaRPr>
          </a:p>
        </p:txBody>
      </p:sp>
      <p:pic>
        <p:nvPicPr>
          <p:cNvPr id="4" name="圖片 3">
            <a:extLst>
              <a:ext uri="{FF2B5EF4-FFF2-40B4-BE49-F238E27FC236}">
                <a16:creationId xmlns:a16="http://schemas.microsoft.com/office/drawing/2014/main" id="{ED166E7E-D8A8-8A1C-B869-B47987D057E1}"/>
              </a:ext>
            </a:extLst>
          </p:cNvPr>
          <p:cNvPicPr>
            <a:picLocks noChangeAspect="1"/>
          </p:cNvPicPr>
          <p:nvPr/>
        </p:nvPicPr>
        <p:blipFill>
          <a:blip r:embed="rId3"/>
          <a:stretch>
            <a:fillRect/>
          </a:stretch>
        </p:blipFill>
        <p:spPr>
          <a:xfrm>
            <a:off x="1809750" y="812369"/>
            <a:ext cx="8284694" cy="5788284"/>
          </a:xfrm>
          <a:prstGeom prst="rect">
            <a:avLst/>
          </a:prstGeom>
        </p:spPr>
      </p:pic>
    </p:spTree>
    <p:extLst>
      <p:ext uri="{BB962C8B-B14F-4D97-AF65-F5344CB8AC3E}">
        <p14:creationId xmlns:p14="http://schemas.microsoft.com/office/powerpoint/2010/main" val="244216593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7" y="172351"/>
            <a:ext cx="3916367" cy="1418323"/>
          </a:xfrm>
          <a:prstGeom prst="rect">
            <a:avLst/>
          </a:prstGeom>
          <a:noFill/>
        </p:spPr>
        <p:txBody>
          <a:bodyPr wrap="square" rtlCol="0">
            <a:normAutofit/>
          </a:bodyPr>
          <a:lstStyle/>
          <a:p>
            <a:r>
              <a:rPr kumimoji="1" lang="en-US" altLang="zh-TW" sz="4000" dirty="0">
                <a:solidFill>
                  <a:schemeClr val="tx1">
                    <a:lumMod val="75000"/>
                    <a:lumOff val="25000"/>
                  </a:schemeClr>
                </a:solidFill>
                <a:latin typeface="Source Han Sans TC"/>
                <a:ea typeface="Source Han Sans TC"/>
              </a:rPr>
              <a:t>Transformer</a:t>
            </a:r>
            <a:r>
              <a:rPr kumimoji="1" lang="zh-TW" altLang="en-US" sz="4000" dirty="0">
                <a:solidFill>
                  <a:schemeClr val="tx1">
                    <a:lumMod val="75000"/>
                    <a:lumOff val="25000"/>
                  </a:schemeClr>
                </a:solidFill>
                <a:latin typeface="Source Han Sans TC"/>
                <a:ea typeface="Source Han Sans TC"/>
              </a:rPr>
              <a:t>模型</a:t>
            </a:r>
            <a:endParaRPr kumimoji="1" lang="en-US" altLang="zh-CN" sz="4000" dirty="0">
              <a:solidFill>
                <a:schemeClr val="tx1">
                  <a:lumMod val="75000"/>
                  <a:lumOff val="25000"/>
                </a:schemeClr>
              </a:solidFill>
              <a:latin typeface="+mn-ea"/>
            </a:endParaRPr>
          </a:p>
        </p:txBody>
      </p:sp>
      <p:pic>
        <p:nvPicPr>
          <p:cNvPr id="5" name="圖片 4">
            <a:extLst>
              <a:ext uri="{FF2B5EF4-FFF2-40B4-BE49-F238E27FC236}">
                <a16:creationId xmlns:a16="http://schemas.microsoft.com/office/drawing/2014/main" id="{D48628DC-E150-4C78-70AF-8EC8E1D81088}"/>
              </a:ext>
            </a:extLst>
          </p:cNvPr>
          <p:cNvPicPr>
            <a:picLocks noChangeAspect="1"/>
          </p:cNvPicPr>
          <p:nvPr/>
        </p:nvPicPr>
        <p:blipFill>
          <a:blip r:embed="rId3"/>
          <a:stretch>
            <a:fillRect/>
          </a:stretch>
        </p:blipFill>
        <p:spPr>
          <a:xfrm>
            <a:off x="1302543" y="1100137"/>
            <a:ext cx="9586913" cy="5345497"/>
          </a:xfrm>
          <a:prstGeom prst="rect">
            <a:avLst/>
          </a:prstGeom>
        </p:spPr>
      </p:pic>
    </p:spTree>
    <p:extLst>
      <p:ext uri="{BB962C8B-B14F-4D97-AF65-F5344CB8AC3E}">
        <p14:creationId xmlns:p14="http://schemas.microsoft.com/office/powerpoint/2010/main" val="423468286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DD117A3-5EEE-824A-8E58-2B906A2307C2}"/>
              </a:ext>
            </a:extLst>
          </p:cNvPr>
          <p:cNvSpPr txBox="1"/>
          <p:nvPr/>
        </p:nvSpPr>
        <p:spPr>
          <a:xfrm>
            <a:off x="2656033" y="2880360"/>
            <a:ext cx="6800482" cy="1097280"/>
          </a:xfrm>
          <a:prstGeom prst="rect">
            <a:avLst/>
          </a:prstGeom>
          <a:noFill/>
        </p:spPr>
        <p:txBody>
          <a:bodyPr wrap="square" rtlCol="0">
            <a:normAutofit/>
          </a:bodyPr>
          <a:lstStyle/>
          <a:p>
            <a:pPr algn="dist"/>
            <a:r>
              <a:rPr kumimoji="1" lang="zh-TW" altLang="en-US" sz="6600" dirty="0">
                <a:solidFill>
                  <a:schemeClr val="tx1">
                    <a:lumMod val="75000"/>
                    <a:lumOff val="25000"/>
                  </a:schemeClr>
                </a:solidFill>
                <a:latin typeface="Source Han Sans TC"/>
                <a:ea typeface="Source Han Sans TC"/>
              </a:rPr>
              <a:t>大型語言模型</a:t>
            </a:r>
            <a:endParaRPr kumimoji="1" lang="en-US" altLang="zh-CN" sz="6600" dirty="0">
              <a:solidFill>
                <a:schemeClr val="tx1">
                  <a:lumMod val="75000"/>
                  <a:lumOff val="25000"/>
                </a:schemeClr>
              </a:solidFill>
              <a:latin typeface="+mn-ea"/>
            </a:endParaRPr>
          </a:p>
        </p:txBody>
      </p:sp>
      <p:grpSp>
        <p:nvGrpSpPr>
          <p:cNvPr id="6" name="组合 5">
            <a:extLst>
              <a:ext uri="{FF2B5EF4-FFF2-40B4-BE49-F238E27FC236}">
                <a16:creationId xmlns:a16="http://schemas.microsoft.com/office/drawing/2014/main" id="{0D84D060-D53A-C948-9E00-2EFC9B71C7A4}"/>
              </a:ext>
            </a:extLst>
          </p:cNvPr>
          <p:cNvGrpSpPr/>
          <p:nvPr/>
        </p:nvGrpSpPr>
        <p:grpSpPr>
          <a:xfrm>
            <a:off x="5097826" y="1656301"/>
            <a:ext cx="1996347" cy="1060356"/>
            <a:chOff x="5603356" y="2009333"/>
            <a:chExt cx="1996347" cy="1060356"/>
          </a:xfrm>
        </p:grpSpPr>
        <p:sp>
          <p:nvSpPr>
            <p:cNvPr id="3" name="文本框 2">
              <a:extLst>
                <a:ext uri="{FF2B5EF4-FFF2-40B4-BE49-F238E27FC236}">
                  <a16:creationId xmlns:a16="http://schemas.microsoft.com/office/drawing/2014/main" id="{10D94768-7C02-E841-8A52-9A4C1CE2574B}"/>
                </a:ext>
              </a:extLst>
            </p:cNvPr>
            <p:cNvSpPr txBox="1"/>
            <p:nvPr/>
          </p:nvSpPr>
          <p:spPr>
            <a:xfrm>
              <a:off x="5603359" y="2095220"/>
              <a:ext cx="1996344" cy="974469"/>
            </a:xfrm>
            <a:prstGeom prst="rect">
              <a:avLst/>
            </a:prstGeom>
            <a:noFill/>
          </p:spPr>
          <p:txBody>
            <a:bodyPr wrap="square" rtlCol="0">
              <a:normAutofit/>
            </a:bodyPr>
            <a:lstStyle/>
            <a:p>
              <a:pPr algn="ctr"/>
              <a:r>
                <a:rPr kumimoji="1" lang="zh-TW" altLang="zh-TW" sz="3600" dirty="0">
                  <a:solidFill>
                    <a:schemeClr val="tx1">
                      <a:lumMod val="75000"/>
                      <a:lumOff val="25000"/>
                    </a:schemeClr>
                  </a:solidFill>
                  <a:latin typeface="Source Han Sans TC"/>
                  <a:ea typeface="Source Han Sans TC"/>
                </a:rPr>
                <a:t>PART </a:t>
              </a:r>
              <a:r>
                <a:rPr kumimoji="1" lang="en-US" altLang="zh-TW" sz="3600" dirty="0">
                  <a:solidFill>
                    <a:schemeClr val="tx1">
                      <a:lumMod val="75000"/>
                      <a:lumOff val="25000"/>
                    </a:schemeClr>
                  </a:solidFill>
                  <a:latin typeface="Source Han Sans TC"/>
                  <a:ea typeface="Source Han Sans TC"/>
                </a:rPr>
                <a:t>04</a:t>
              </a:r>
              <a:endParaRPr kumimoji="1" lang="zh-CN" altLang="en-US" sz="3600" dirty="0">
                <a:solidFill>
                  <a:schemeClr val="tx1">
                    <a:lumMod val="75000"/>
                    <a:lumOff val="25000"/>
                  </a:schemeClr>
                </a:solidFill>
                <a:latin typeface="+mn-ea"/>
              </a:endParaRPr>
            </a:p>
          </p:txBody>
        </p:sp>
        <p:cxnSp>
          <p:nvCxnSpPr>
            <p:cNvPr id="4" name="直线连接符 3">
              <a:extLst>
                <a:ext uri="{FF2B5EF4-FFF2-40B4-BE49-F238E27FC236}">
                  <a16:creationId xmlns:a16="http://schemas.microsoft.com/office/drawing/2014/main" id="{5759680A-9B3A-F043-A0A6-44856D386A3B}"/>
                </a:ext>
              </a:extLst>
            </p:cNvPr>
            <p:cNvCxnSpPr/>
            <p:nvPr/>
          </p:nvCxnSpPr>
          <p:spPr>
            <a:xfrm>
              <a:off x="5603356" y="2009333"/>
              <a:ext cx="191689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 name="直线连接符 4">
              <a:extLst>
                <a:ext uri="{FF2B5EF4-FFF2-40B4-BE49-F238E27FC236}">
                  <a16:creationId xmlns:a16="http://schemas.microsoft.com/office/drawing/2014/main" id="{E4A1D8B3-C32A-124E-9DB1-5055D90DD72E}"/>
                </a:ext>
              </a:extLst>
            </p:cNvPr>
            <p:cNvCxnSpPr/>
            <p:nvPr/>
          </p:nvCxnSpPr>
          <p:spPr>
            <a:xfrm>
              <a:off x="5643082" y="2814386"/>
              <a:ext cx="191689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7" name="文字方塊 6">
            <a:extLst>
              <a:ext uri="{FF2B5EF4-FFF2-40B4-BE49-F238E27FC236}">
                <a16:creationId xmlns:a16="http://schemas.microsoft.com/office/drawing/2014/main" id="{7A054B7E-CDB4-C4D6-DDAC-6D12F9E732AD}"/>
              </a:ext>
            </a:extLst>
          </p:cNvPr>
          <p:cNvSpPr txBox="1"/>
          <p:nvPr/>
        </p:nvSpPr>
        <p:spPr>
          <a:xfrm>
            <a:off x="3008274" y="4190236"/>
            <a:ext cx="6096000" cy="643894"/>
          </a:xfrm>
          <a:prstGeom prst="rect">
            <a:avLst/>
          </a:prstGeom>
          <a:noFill/>
        </p:spPr>
        <p:txBody>
          <a:bodyPr wrap="square">
            <a:spAutoFit/>
          </a:bodyPr>
          <a:lstStyle/>
          <a:p>
            <a:pPr algn="ctr">
              <a:lnSpc>
                <a:spcPct val="120000"/>
              </a:lnSpc>
            </a:pPr>
            <a:r>
              <a:rPr kumimoji="1" lang="en-US" altLang="zh-TW" sz="3200" dirty="0">
                <a:solidFill>
                  <a:schemeClr val="tx1">
                    <a:lumMod val="75000"/>
                    <a:lumOff val="25000"/>
                  </a:schemeClr>
                </a:solidFill>
                <a:latin typeface="Source Han Sans TC"/>
                <a:ea typeface="Source Han Sans TC"/>
              </a:rPr>
              <a:t>GPT</a:t>
            </a:r>
            <a:r>
              <a:rPr kumimoji="1" lang="zh-TW" altLang="en-US" sz="3200" dirty="0">
                <a:solidFill>
                  <a:schemeClr val="tx1">
                    <a:lumMod val="75000"/>
                    <a:lumOff val="25000"/>
                  </a:schemeClr>
                </a:solidFill>
                <a:latin typeface="Source Han Sans TC"/>
                <a:ea typeface="Source Han Sans TC"/>
              </a:rPr>
              <a:t>的歷史</a:t>
            </a:r>
            <a:endParaRPr kumimoji="1" lang="zh-TW" altLang="zh-TW" sz="3200" dirty="0">
              <a:solidFill>
                <a:schemeClr val="tx1">
                  <a:lumMod val="50000"/>
                  <a:lumOff val="50000"/>
                </a:schemeClr>
              </a:solidFill>
              <a:latin typeface="Source Han Sans TC"/>
              <a:ea typeface="Source Han Sans TC"/>
            </a:endParaRPr>
          </a:p>
        </p:txBody>
      </p:sp>
    </p:spTree>
    <p:extLst>
      <p:ext uri="{BB962C8B-B14F-4D97-AF65-F5344CB8AC3E}">
        <p14:creationId xmlns:p14="http://schemas.microsoft.com/office/powerpoint/2010/main" val="241470165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8" y="172352"/>
            <a:ext cx="4221167" cy="951598"/>
          </a:xfrm>
          <a:prstGeom prst="rect">
            <a:avLst/>
          </a:prstGeom>
          <a:noFill/>
        </p:spPr>
        <p:txBody>
          <a:bodyPr wrap="square" rtlCol="0">
            <a:normAutofit/>
          </a:bodyPr>
          <a:lstStyle/>
          <a:p>
            <a:r>
              <a:rPr kumimoji="1" lang="zh-TW" altLang="en-US" sz="4000" dirty="0">
                <a:solidFill>
                  <a:schemeClr val="tx1">
                    <a:lumMod val="75000"/>
                    <a:lumOff val="25000"/>
                  </a:schemeClr>
                </a:solidFill>
                <a:latin typeface="Source Han Sans TC"/>
                <a:ea typeface="Source Han Sans TC"/>
              </a:rPr>
              <a:t>語言模型發展史</a:t>
            </a:r>
            <a:endParaRPr kumimoji="1" lang="en-US" altLang="zh-CN" sz="4000" dirty="0">
              <a:solidFill>
                <a:schemeClr val="tx1">
                  <a:lumMod val="75000"/>
                  <a:lumOff val="25000"/>
                </a:schemeClr>
              </a:solidFill>
              <a:latin typeface="+mn-ea"/>
            </a:endParaRPr>
          </a:p>
        </p:txBody>
      </p:sp>
      <p:pic>
        <p:nvPicPr>
          <p:cNvPr id="7" name="圖片 6">
            <a:extLst>
              <a:ext uri="{FF2B5EF4-FFF2-40B4-BE49-F238E27FC236}">
                <a16:creationId xmlns:a16="http://schemas.microsoft.com/office/drawing/2014/main" id="{D45A0486-0F6F-79B4-B112-87EF66F86E20}"/>
              </a:ext>
            </a:extLst>
          </p:cNvPr>
          <p:cNvPicPr>
            <a:picLocks noChangeAspect="1"/>
          </p:cNvPicPr>
          <p:nvPr/>
        </p:nvPicPr>
        <p:blipFill>
          <a:blip r:embed="rId3"/>
          <a:stretch>
            <a:fillRect/>
          </a:stretch>
        </p:blipFill>
        <p:spPr>
          <a:xfrm>
            <a:off x="618994" y="1219200"/>
            <a:ext cx="10954012" cy="5048250"/>
          </a:xfrm>
          <a:prstGeom prst="rect">
            <a:avLst/>
          </a:prstGeom>
        </p:spPr>
      </p:pic>
    </p:spTree>
    <p:extLst>
      <p:ext uri="{BB962C8B-B14F-4D97-AF65-F5344CB8AC3E}">
        <p14:creationId xmlns:p14="http://schemas.microsoft.com/office/powerpoint/2010/main" val="75876529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FF6799B-663D-771C-CC4A-8DB3A7FAB7B1}"/>
              </a:ext>
            </a:extLst>
          </p:cNvPr>
          <p:cNvPicPr>
            <a:picLocks noChangeAspect="1"/>
          </p:cNvPicPr>
          <p:nvPr/>
        </p:nvPicPr>
        <p:blipFill>
          <a:blip r:embed="rId3"/>
          <a:stretch>
            <a:fillRect/>
          </a:stretch>
        </p:blipFill>
        <p:spPr>
          <a:xfrm>
            <a:off x="85196" y="3786061"/>
            <a:ext cx="11582381" cy="2786190"/>
          </a:xfrm>
          <a:prstGeom prst="rect">
            <a:avLst/>
          </a:prstGeom>
        </p:spPr>
      </p:pic>
      <p:sp>
        <p:nvSpPr>
          <p:cNvPr id="11" name="文字方塊 10">
            <a:extLst>
              <a:ext uri="{FF2B5EF4-FFF2-40B4-BE49-F238E27FC236}">
                <a16:creationId xmlns:a16="http://schemas.microsoft.com/office/drawing/2014/main" id="{7364B530-C5B5-E19A-B840-D82433B5CA28}"/>
              </a:ext>
            </a:extLst>
          </p:cNvPr>
          <p:cNvSpPr txBox="1"/>
          <p:nvPr/>
        </p:nvSpPr>
        <p:spPr>
          <a:xfrm>
            <a:off x="714374" y="499913"/>
            <a:ext cx="10953203" cy="3108543"/>
          </a:xfrm>
          <a:prstGeom prst="rect">
            <a:avLst/>
          </a:prstGeom>
          <a:noFill/>
        </p:spPr>
        <p:txBody>
          <a:bodyPr wrap="square">
            <a:spAutoFit/>
          </a:bodyPr>
          <a:lstStyle/>
          <a:p>
            <a:r>
              <a:rPr lang="en-US" altLang="zh-TW" sz="2800" dirty="0"/>
              <a:t>GPT-1 (2018.06)</a:t>
            </a:r>
            <a:r>
              <a:rPr lang="zh-TW" altLang="en-US" sz="2800" dirty="0"/>
              <a:t>：具有僅解碼器架構和生成式預訓練功能。</a:t>
            </a:r>
          </a:p>
          <a:p>
            <a:r>
              <a:rPr lang="en-US" altLang="zh-TW" sz="2800" dirty="0"/>
              <a:t>GPT-2 (2019.02)</a:t>
            </a:r>
            <a:r>
              <a:rPr lang="zh-TW" altLang="en-US" sz="2800" dirty="0"/>
              <a:t>：被稱為無監督多任務學習器，引入了模型大小的擴展。</a:t>
            </a:r>
          </a:p>
          <a:p>
            <a:r>
              <a:rPr lang="en-US" altLang="zh-TW" sz="2800" dirty="0"/>
              <a:t>GPT-3 (2020.05)</a:t>
            </a:r>
            <a:r>
              <a:rPr lang="zh-TW" altLang="en-US" sz="2800" dirty="0"/>
              <a:t>：引入了上下文學習擴展模型的極限。</a:t>
            </a:r>
          </a:p>
          <a:p>
            <a:r>
              <a:rPr lang="en-US" altLang="zh-TW" sz="2800" dirty="0"/>
              <a:t>GPT-3.5 (2022.03)</a:t>
            </a:r>
            <a:r>
              <a:rPr lang="zh-TW" altLang="en-US" sz="2800" dirty="0"/>
              <a:t>：以出色的綜合能力而聞名。</a:t>
            </a:r>
          </a:p>
          <a:p>
            <a:r>
              <a:rPr lang="en-US" altLang="zh-TW" sz="2800" dirty="0"/>
              <a:t>GPT-4 (2023.03)</a:t>
            </a:r>
            <a:r>
              <a:rPr lang="zh-TW" altLang="en-US" sz="2800" dirty="0"/>
              <a:t>：具有強大的推理能力、更長的上下文窗口，並且支持多模態，包括文本和視覺。</a:t>
            </a:r>
          </a:p>
        </p:txBody>
      </p:sp>
    </p:spTree>
    <p:extLst>
      <p:ext uri="{BB962C8B-B14F-4D97-AF65-F5344CB8AC3E}">
        <p14:creationId xmlns:p14="http://schemas.microsoft.com/office/powerpoint/2010/main" val="306779326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7" y="172351"/>
            <a:ext cx="9507543" cy="1208773"/>
          </a:xfrm>
          <a:prstGeom prst="rect">
            <a:avLst/>
          </a:prstGeom>
          <a:noFill/>
        </p:spPr>
        <p:txBody>
          <a:bodyPr wrap="square" rtlCol="0">
            <a:normAutofit/>
          </a:bodyPr>
          <a:lstStyle/>
          <a:p>
            <a:r>
              <a:rPr kumimoji="1" lang="zh-TW" altLang="en-US" sz="4000" dirty="0">
                <a:solidFill>
                  <a:schemeClr val="tx1">
                    <a:lumMod val="75000"/>
                    <a:lumOff val="25000"/>
                  </a:schemeClr>
                </a:solidFill>
                <a:latin typeface="Source Han Sans TC"/>
              </a:rPr>
              <a:t>非監督式學習</a:t>
            </a:r>
            <a:r>
              <a:rPr kumimoji="1" lang="en-US" altLang="zh-TW" sz="4000" dirty="0">
                <a:solidFill>
                  <a:schemeClr val="tx1">
                    <a:lumMod val="75000"/>
                    <a:lumOff val="25000"/>
                  </a:schemeClr>
                </a:solidFill>
                <a:latin typeface="Source Han Sans TC"/>
              </a:rPr>
              <a:t>(Unsupervised Learning)</a:t>
            </a:r>
            <a:endParaRPr kumimoji="1" lang="zh-TW" altLang="en-US" sz="4000" dirty="0">
              <a:solidFill>
                <a:schemeClr val="tx1">
                  <a:lumMod val="75000"/>
                  <a:lumOff val="25000"/>
                </a:schemeClr>
              </a:solidFill>
              <a:latin typeface="Source Han Sans TC"/>
            </a:endParaRPr>
          </a:p>
        </p:txBody>
      </p:sp>
      <p:sp>
        <p:nvSpPr>
          <p:cNvPr id="4" name="文字方塊 3">
            <a:extLst>
              <a:ext uri="{FF2B5EF4-FFF2-40B4-BE49-F238E27FC236}">
                <a16:creationId xmlns:a16="http://schemas.microsoft.com/office/drawing/2014/main" id="{8041AF9B-C72E-2EF2-D8D8-20517DFC175D}"/>
              </a:ext>
            </a:extLst>
          </p:cNvPr>
          <p:cNvSpPr txBox="1"/>
          <p:nvPr/>
        </p:nvSpPr>
        <p:spPr>
          <a:xfrm>
            <a:off x="588957" y="1700121"/>
            <a:ext cx="11288718" cy="1569660"/>
          </a:xfrm>
          <a:prstGeom prst="rect">
            <a:avLst/>
          </a:prstGeom>
          <a:noFill/>
        </p:spPr>
        <p:txBody>
          <a:bodyPr wrap="square">
            <a:spAutoFit/>
          </a:bodyPr>
          <a:lstStyle/>
          <a:p>
            <a:r>
              <a:rPr lang="zh-TW" altLang="en-US" sz="3200" dirty="0"/>
              <a:t>是一種對於資料中</a:t>
            </a:r>
            <a:r>
              <a:rPr lang="zh-TW" altLang="en-US" sz="3200" dirty="0">
                <a:highlight>
                  <a:srgbClr val="FFFF00"/>
                </a:highlight>
              </a:rPr>
              <a:t>不包含人類判斷</a:t>
            </a:r>
            <a:r>
              <a:rPr lang="en-US" altLang="zh-TW" sz="3200" dirty="0">
                <a:highlight>
                  <a:srgbClr val="FFFF00"/>
                </a:highlight>
              </a:rPr>
              <a:t>(Label)</a:t>
            </a:r>
            <a:r>
              <a:rPr lang="zh-TW" altLang="en-US" sz="3200" dirty="0"/>
              <a:t>的機器學習方法，在沒有過多人力判讀資料、或是沒有基礎理論而無法判讀資料時，是當前最有效的方法之一。</a:t>
            </a:r>
            <a:endParaRPr lang="en-US" altLang="zh-TW" sz="3200" dirty="0"/>
          </a:p>
        </p:txBody>
      </p:sp>
    </p:spTree>
    <p:extLst>
      <p:ext uri="{BB962C8B-B14F-4D97-AF65-F5344CB8AC3E}">
        <p14:creationId xmlns:p14="http://schemas.microsoft.com/office/powerpoint/2010/main" val="137274860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DD117A3-5EEE-824A-8E58-2B906A2307C2}"/>
              </a:ext>
            </a:extLst>
          </p:cNvPr>
          <p:cNvSpPr txBox="1"/>
          <p:nvPr/>
        </p:nvSpPr>
        <p:spPr>
          <a:xfrm>
            <a:off x="2695759" y="2880360"/>
            <a:ext cx="6800482" cy="1097280"/>
          </a:xfrm>
          <a:prstGeom prst="rect">
            <a:avLst/>
          </a:prstGeom>
          <a:noFill/>
        </p:spPr>
        <p:txBody>
          <a:bodyPr wrap="square" rtlCol="0">
            <a:normAutofit/>
          </a:bodyPr>
          <a:lstStyle/>
          <a:p>
            <a:pPr algn="ctr"/>
            <a:r>
              <a:rPr kumimoji="1" lang="zh-TW" altLang="en-US" sz="6600" dirty="0">
                <a:solidFill>
                  <a:schemeClr val="tx1">
                    <a:lumMod val="75000"/>
                    <a:lumOff val="25000"/>
                  </a:schemeClr>
                </a:solidFill>
                <a:latin typeface="Source Han Sans TC"/>
                <a:ea typeface="Source Han Sans TC"/>
              </a:rPr>
              <a:t>前言</a:t>
            </a:r>
          </a:p>
        </p:txBody>
      </p:sp>
      <p:grpSp>
        <p:nvGrpSpPr>
          <p:cNvPr id="6" name="组合 5">
            <a:extLst>
              <a:ext uri="{FF2B5EF4-FFF2-40B4-BE49-F238E27FC236}">
                <a16:creationId xmlns:a16="http://schemas.microsoft.com/office/drawing/2014/main" id="{0D84D060-D53A-C948-9E00-2EFC9B71C7A4}"/>
              </a:ext>
            </a:extLst>
          </p:cNvPr>
          <p:cNvGrpSpPr/>
          <p:nvPr/>
        </p:nvGrpSpPr>
        <p:grpSpPr>
          <a:xfrm>
            <a:off x="5097826" y="1581973"/>
            <a:ext cx="1996347" cy="1060356"/>
            <a:chOff x="5603356" y="2009333"/>
            <a:chExt cx="1996347" cy="1060356"/>
          </a:xfrm>
        </p:grpSpPr>
        <p:sp>
          <p:nvSpPr>
            <p:cNvPr id="3" name="文本框 2">
              <a:extLst>
                <a:ext uri="{FF2B5EF4-FFF2-40B4-BE49-F238E27FC236}">
                  <a16:creationId xmlns:a16="http://schemas.microsoft.com/office/drawing/2014/main" id="{10D94768-7C02-E841-8A52-9A4C1CE2574B}"/>
                </a:ext>
              </a:extLst>
            </p:cNvPr>
            <p:cNvSpPr txBox="1"/>
            <p:nvPr/>
          </p:nvSpPr>
          <p:spPr>
            <a:xfrm>
              <a:off x="5603359" y="2095220"/>
              <a:ext cx="1996344" cy="974469"/>
            </a:xfrm>
            <a:prstGeom prst="rect">
              <a:avLst/>
            </a:prstGeom>
            <a:noFill/>
          </p:spPr>
          <p:txBody>
            <a:bodyPr wrap="square" rtlCol="0">
              <a:normAutofit/>
            </a:bodyPr>
            <a:lstStyle/>
            <a:p>
              <a:pPr algn="ctr"/>
              <a:r>
                <a:rPr kumimoji="1" lang="zh-TW" altLang="zh-TW" sz="3600" dirty="0">
                  <a:solidFill>
                    <a:schemeClr val="tx1">
                      <a:lumMod val="75000"/>
                      <a:lumOff val="25000"/>
                    </a:schemeClr>
                  </a:solidFill>
                  <a:latin typeface="Source Han Sans TC"/>
                  <a:ea typeface="Source Han Sans TC"/>
                </a:rPr>
                <a:t>PART 01</a:t>
              </a:r>
              <a:endParaRPr kumimoji="1" lang="zh-CN" altLang="en-US" sz="3600" dirty="0">
                <a:solidFill>
                  <a:schemeClr val="tx1">
                    <a:lumMod val="75000"/>
                    <a:lumOff val="25000"/>
                  </a:schemeClr>
                </a:solidFill>
                <a:latin typeface="+mn-ea"/>
              </a:endParaRPr>
            </a:p>
          </p:txBody>
        </p:sp>
        <p:cxnSp>
          <p:nvCxnSpPr>
            <p:cNvPr id="4" name="直线连接符 3">
              <a:extLst>
                <a:ext uri="{FF2B5EF4-FFF2-40B4-BE49-F238E27FC236}">
                  <a16:creationId xmlns:a16="http://schemas.microsoft.com/office/drawing/2014/main" id="{5759680A-9B3A-F043-A0A6-44856D386A3B}"/>
                </a:ext>
              </a:extLst>
            </p:cNvPr>
            <p:cNvCxnSpPr/>
            <p:nvPr/>
          </p:nvCxnSpPr>
          <p:spPr>
            <a:xfrm>
              <a:off x="5603356" y="2009333"/>
              <a:ext cx="191689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 name="直线连接符 4">
              <a:extLst>
                <a:ext uri="{FF2B5EF4-FFF2-40B4-BE49-F238E27FC236}">
                  <a16:creationId xmlns:a16="http://schemas.microsoft.com/office/drawing/2014/main" id="{E4A1D8B3-C32A-124E-9DB1-5055D90DD72E}"/>
                </a:ext>
              </a:extLst>
            </p:cNvPr>
            <p:cNvCxnSpPr/>
            <p:nvPr/>
          </p:nvCxnSpPr>
          <p:spPr>
            <a:xfrm>
              <a:off x="5643082" y="2814386"/>
              <a:ext cx="191689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9" name="文字方塊 8">
            <a:extLst>
              <a:ext uri="{FF2B5EF4-FFF2-40B4-BE49-F238E27FC236}">
                <a16:creationId xmlns:a16="http://schemas.microsoft.com/office/drawing/2014/main" id="{E85EFDC4-5608-3203-73F4-D1FAEA33269C}"/>
              </a:ext>
            </a:extLst>
          </p:cNvPr>
          <p:cNvSpPr txBox="1"/>
          <p:nvPr/>
        </p:nvSpPr>
        <p:spPr>
          <a:xfrm>
            <a:off x="3048000" y="4482584"/>
            <a:ext cx="6096000" cy="584775"/>
          </a:xfrm>
          <a:prstGeom prst="rect">
            <a:avLst/>
          </a:prstGeom>
          <a:noFill/>
        </p:spPr>
        <p:txBody>
          <a:bodyPr wrap="square">
            <a:spAutoFit/>
          </a:bodyPr>
          <a:lstStyle/>
          <a:p>
            <a:pPr algn="ctr"/>
            <a:r>
              <a:rPr lang="zh-TW" altLang="en-US" sz="3200" dirty="0"/>
              <a:t>自然語言處理是什麼</a:t>
            </a:r>
            <a:r>
              <a:rPr lang="en-US" altLang="zh-TW" sz="3200" dirty="0"/>
              <a:t>?</a:t>
            </a:r>
            <a:endParaRPr lang="zh-TW" altLang="en-US" sz="3200" dirty="0"/>
          </a:p>
        </p:txBody>
      </p:sp>
    </p:spTree>
    <p:extLst>
      <p:ext uri="{BB962C8B-B14F-4D97-AF65-F5344CB8AC3E}">
        <p14:creationId xmlns:p14="http://schemas.microsoft.com/office/powerpoint/2010/main" val="414646952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7" y="172351"/>
            <a:ext cx="7545393" cy="1208773"/>
          </a:xfrm>
          <a:prstGeom prst="rect">
            <a:avLst/>
          </a:prstGeom>
          <a:noFill/>
        </p:spPr>
        <p:txBody>
          <a:bodyPr wrap="square" rtlCol="0">
            <a:normAutofit/>
          </a:bodyPr>
          <a:lstStyle/>
          <a:p>
            <a:r>
              <a:rPr lang="en-US" altLang="zh-TW" sz="4000" dirty="0"/>
              <a:t>In-Context Learning</a:t>
            </a:r>
            <a:r>
              <a:rPr lang="zh-TW" altLang="en-US" sz="4000" dirty="0"/>
              <a:t>的基本概念</a:t>
            </a:r>
            <a:endParaRPr lang="zh-TW" altLang="en-US" sz="4000" b="1" dirty="0"/>
          </a:p>
        </p:txBody>
      </p:sp>
      <p:pic>
        <p:nvPicPr>
          <p:cNvPr id="1026" name="Picture 2">
            <a:extLst>
              <a:ext uri="{FF2B5EF4-FFF2-40B4-BE49-F238E27FC236}">
                <a16:creationId xmlns:a16="http://schemas.microsoft.com/office/drawing/2014/main" id="{8A1C22C0-CED0-D6B0-4F9A-3FA5EB4BA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1850" y="3429000"/>
            <a:ext cx="4057650" cy="2190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57035C0-2194-C99C-DA66-45991944AB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512" y="3429000"/>
            <a:ext cx="5500688" cy="219075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8041AF9B-C72E-2EF2-D8D8-20517DFC175D}"/>
              </a:ext>
            </a:extLst>
          </p:cNvPr>
          <p:cNvSpPr txBox="1"/>
          <p:nvPr/>
        </p:nvSpPr>
        <p:spPr>
          <a:xfrm>
            <a:off x="588957" y="1700122"/>
            <a:ext cx="4948238" cy="1569660"/>
          </a:xfrm>
          <a:prstGeom prst="rect">
            <a:avLst/>
          </a:prstGeom>
          <a:noFill/>
        </p:spPr>
        <p:txBody>
          <a:bodyPr wrap="square">
            <a:spAutoFit/>
          </a:bodyPr>
          <a:lstStyle/>
          <a:p>
            <a:pPr algn="l"/>
            <a:r>
              <a:rPr lang="en-US" altLang="zh-TW" sz="3200" b="0" i="0" dirty="0">
                <a:solidFill>
                  <a:srgbClr val="303233"/>
                </a:solidFill>
                <a:effectLst/>
                <a:latin typeface="Lato" panose="020F0502020204030203" pitchFamily="34" charset="0"/>
              </a:rPr>
              <a:t>One shot</a:t>
            </a:r>
            <a:r>
              <a:rPr lang="zh-TW" altLang="en-US" sz="3200" b="0" i="0" dirty="0">
                <a:solidFill>
                  <a:srgbClr val="303233"/>
                </a:solidFill>
                <a:effectLst/>
                <a:latin typeface="Lato" panose="020F0502020204030203" pitchFamily="34" charset="0"/>
              </a:rPr>
              <a:t> </a:t>
            </a:r>
            <a:r>
              <a:rPr lang="en-US" altLang="zh-TW" sz="3200" dirty="0"/>
              <a:t>Learning:</a:t>
            </a:r>
            <a:br>
              <a:rPr lang="en-US" altLang="zh-TW" sz="3200" b="0" i="0" dirty="0">
                <a:solidFill>
                  <a:srgbClr val="303233"/>
                </a:solidFill>
                <a:effectLst/>
                <a:latin typeface="Lato" panose="020F0502020204030203" pitchFamily="34" charset="0"/>
              </a:rPr>
            </a:br>
            <a:r>
              <a:rPr lang="zh-TW" altLang="en-US" sz="3200" b="0" i="0" dirty="0">
                <a:solidFill>
                  <a:srgbClr val="303233"/>
                </a:solidFill>
                <a:effectLst/>
                <a:latin typeface="Lato" panose="020F0502020204030203" pitchFamily="34" charset="0"/>
              </a:rPr>
              <a:t>只給一個範例，模型只看一個範例就學習新任務</a:t>
            </a:r>
            <a:endParaRPr lang="en-US" altLang="zh-TW" sz="3200" b="0" i="0" dirty="0">
              <a:solidFill>
                <a:srgbClr val="303233"/>
              </a:solidFill>
              <a:effectLst/>
              <a:latin typeface="Lato" panose="020F0502020204030203" pitchFamily="34" charset="0"/>
            </a:endParaRPr>
          </a:p>
        </p:txBody>
      </p:sp>
      <p:sp>
        <p:nvSpPr>
          <p:cNvPr id="6" name="文字方塊 5">
            <a:extLst>
              <a:ext uri="{FF2B5EF4-FFF2-40B4-BE49-F238E27FC236}">
                <a16:creationId xmlns:a16="http://schemas.microsoft.com/office/drawing/2014/main" id="{5CF296EE-4819-34E2-C215-8828C72C87AB}"/>
              </a:ext>
            </a:extLst>
          </p:cNvPr>
          <p:cNvSpPr txBox="1"/>
          <p:nvPr/>
        </p:nvSpPr>
        <p:spPr>
          <a:xfrm>
            <a:off x="6019800" y="1452472"/>
            <a:ext cx="6096000" cy="2062103"/>
          </a:xfrm>
          <a:prstGeom prst="rect">
            <a:avLst/>
          </a:prstGeom>
          <a:noFill/>
        </p:spPr>
        <p:txBody>
          <a:bodyPr wrap="square">
            <a:spAutoFit/>
          </a:bodyPr>
          <a:lstStyle/>
          <a:p>
            <a:r>
              <a:rPr lang="en-US" altLang="zh-TW" sz="3200" dirty="0">
                <a:solidFill>
                  <a:srgbClr val="303233"/>
                </a:solidFill>
                <a:latin typeface="Lato" panose="020F0502020204030203" pitchFamily="34" charset="0"/>
              </a:rPr>
              <a:t>Few shot</a:t>
            </a:r>
            <a:r>
              <a:rPr lang="en-US" altLang="zh-TW" sz="3200" dirty="0"/>
              <a:t> Learning:</a:t>
            </a:r>
            <a:br>
              <a:rPr lang="zh-TW" altLang="en-US" sz="3200" dirty="0">
                <a:solidFill>
                  <a:srgbClr val="303233"/>
                </a:solidFill>
                <a:latin typeface="Lato" panose="020F0502020204030203" pitchFamily="34" charset="0"/>
              </a:rPr>
            </a:br>
            <a:r>
              <a:rPr lang="zh-TW" altLang="en-US" sz="3200" dirty="0">
                <a:solidFill>
                  <a:srgbClr val="303233"/>
                </a:solidFill>
                <a:latin typeface="Lato" panose="020F0502020204030203" pitchFamily="34" charset="0"/>
              </a:rPr>
              <a:t>就是給予多於</a:t>
            </a:r>
            <a:r>
              <a:rPr lang="en-US" altLang="zh-TW" sz="3200" dirty="0">
                <a:solidFill>
                  <a:srgbClr val="303233"/>
                </a:solidFill>
                <a:latin typeface="Lato" panose="020F0502020204030203" pitchFamily="34" charset="0"/>
              </a:rPr>
              <a:t>1</a:t>
            </a:r>
            <a:r>
              <a:rPr lang="zh-TW" altLang="en-US" sz="3200" dirty="0">
                <a:solidFill>
                  <a:srgbClr val="303233"/>
                </a:solidFill>
                <a:latin typeface="Lato" panose="020F0502020204030203" pitchFamily="34" charset="0"/>
              </a:rPr>
              <a:t>個但少量的範例，讓模型根據所提供的資料學習新任務</a:t>
            </a:r>
          </a:p>
        </p:txBody>
      </p:sp>
    </p:spTree>
    <p:extLst>
      <p:ext uri="{BB962C8B-B14F-4D97-AF65-F5344CB8AC3E}">
        <p14:creationId xmlns:p14="http://schemas.microsoft.com/office/powerpoint/2010/main" val="329625706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8" y="172352"/>
            <a:ext cx="3201992" cy="1123048"/>
          </a:xfrm>
          <a:prstGeom prst="rect">
            <a:avLst/>
          </a:prstGeom>
          <a:noFill/>
        </p:spPr>
        <p:txBody>
          <a:bodyPr wrap="square" rtlCol="0">
            <a:normAutofit/>
          </a:bodyPr>
          <a:lstStyle/>
          <a:p>
            <a:r>
              <a:rPr kumimoji="1" lang="en-US" altLang="zh-TW" sz="4000" dirty="0">
                <a:solidFill>
                  <a:schemeClr val="tx1">
                    <a:lumMod val="75000"/>
                    <a:lumOff val="25000"/>
                  </a:schemeClr>
                </a:solidFill>
                <a:latin typeface="Source Han Sans TC"/>
                <a:ea typeface="Source Han Sans TC"/>
              </a:rPr>
              <a:t>GPT</a:t>
            </a:r>
            <a:r>
              <a:rPr kumimoji="1" lang="zh-TW" altLang="en-US" sz="4000" dirty="0">
                <a:solidFill>
                  <a:schemeClr val="tx1">
                    <a:lumMod val="75000"/>
                    <a:lumOff val="25000"/>
                  </a:schemeClr>
                </a:solidFill>
                <a:latin typeface="Source Han Sans TC"/>
                <a:ea typeface="Source Han Sans TC"/>
              </a:rPr>
              <a:t>模型</a:t>
            </a:r>
            <a:endParaRPr kumimoji="1" lang="en-US" altLang="zh-CN" sz="4000" dirty="0">
              <a:solidFill>
                <a:schemeClr val="tx1">
                  <a:lumMod val="75000"/>
                  <a:lumOff val="25000"/>
                </a:schemeClr>
              </a:solidFill>
              <a:latin typeface="+mn-ea"/>
            </a:endParaRPr>
          </a:p>
        </p:txBody>
      </p:sp>
      <p:sp>
        <p:nvSpPr>
          <p:cNvPr id="6" name="文字方塊 5">
            <a:extLst>
              <a:ext uri="{FF2B5EF4-FFF2-40B4-BE49-F238E27FC236}">
                <a16:creationId xmlns:a16="http://schemas.microsoft.com/office/drawing/2014/main" id="{7A54746D-FF52-763A-97C7-0CB0838B0FEE}"/>
              </a:ext>
            </a:extLst>
          </p:cNvPr>
          <p:cNvSpPr txBox="1"/>
          <p:nvPr/>
        </p:nvSpPr>
        <p:spPr>
          <a:xfrm>
            <a:off x="4395652" y="848189"/>
            <a:ext cx="6096000" cy="5016758"/>
          </a:xfrm>
          <a:prstGeom prst="rect">
            <a:avLst/>
          </a:prstGeom>
          <a:noFill/>
        </p:spPr>
        <p:txBody>
          <a:bodyPr wrap="square">
            <a:spAutoFit/>
          </a:bodyPr>
          <a:lstStyle/>
          <a:p>
            <a:r>
              <a:rPr lang="en-US" altLang="zh-TW" sz="3200" dirty="0"/>
              <a:t>ChatGPT:</a:t>
            </a:r>
          </a:p>
          <a:p>
            <a:r>
              <a:rPr lang="zh-TW" altLang="en-US" sz="3200" dirty="0"/>
              <a:t>是由</a:t>
            </a:r>
            <a:r>
              <a:rPr lang="en-US" altLang="zh-TW" sz="3200" dirty="0"/>
              <a:t>OpenAI</a:t>
            </a:r>
            <a:r>
              <a:rPr lang="zh-TW" altLang="en-US" sz="3200" dirty="0"/>
              <a:t>開發的人工智慧聊天機器人程式，於</a:t>
            </a:r>
            <a:r>
              <a:rPr lang="en-US" altLang="zh-TW" sz="3200" dirty="0"/>
              <a:t>2022</a:t>
            </a:r>
            <a:r>
              <a:rPr lang="zh-TW" altLang="en-US" sz="3200" dirty="0"/>
              <a:t>年</a:t>
            </a:r>
            <a:r>
              <a:rPr lang="en-US" altLang="zh-TW" sz="3200" dirty="0"/>
              <a:t>11</a:t>
            </a:r>
            <a:r>
              <a:rPr lang="zh-TW" altLang="en-US" sz="3200" dirty="0"/>
              <a:t>月</a:t>
            </a:r>
            <a:r>
              <a:rPr lang="en-US" altLang="zh-TW" sz="3200" dirty="0"/>
              <a:t>12</a:t>
            </a:r>
            <a:r>
              <a:rPr lang="zh-TW" altLang="en-US" sz="3200" dirty="0"/>
              <a:t>日推出。該程式使用基於</a:t>
            </a:r>
            <a:r>
              <a:rPr lang="en-US" altLang="zh-TW" sz="3200" dirty="0"/>
              <a:t>GPT-3.5</a:t>
            </a:r>
            <a:r>
              <a:rPr lang="zh-TW" altLang="en-US" sz="3200" dirty="0"/>
              <a:t>和</a:t>
            </a:r>
            <a:r>
              <a:rPr lang="en-US" altLang="zh-TW" sz="3200" dirty="0"/>
              <a:t>GPT-4</a:t>
            </a:r>
            <a:r>
              <a:rPr lang="zh-TW" altLang="en-US" sz="3200" dirty="0"/>
              <a:t>架構的大型語言模型，目前以文字方式互動，除了可以用人類自然對話方式互動外，還可以應用於多種語言工作，包括自動生成文字、自動回答問題、自動摘要等多種任務</a:t>
            </a:r>
            <a:endParaRPr lang="en-US" altLang="zh-TW" sz="3200" dirty="0"/>
          </a:p>
        </p:txBody>
      </p:sp>
      <p:pic>
        <p:nvPicPr>
          <p:cNvPr id="4" name="圖片 3">
            <a:extLst>
              <a:ext uri="{FF2B5EF4-FFF2-40B4-BE49-F238E27FC236}">
                <a16:creationId xmlns:a16="http://schemas.microsoft.com/office/drawing/2014/main" id="{EB94E6C9-F851-DD39-CE4E-D9F4CEB10FE9}"/>
              </a:ext>
            </a:extLst>
          </p:cNvPr>
          <p:cNvPicPr>
            <a:picLocks noChangeAspect="1"/>
          </p:cNvPicPr>
          <p:nvPr/>
        </p:nvPicPr>
        <p:blipFill>
          <a:blip r:embed="rId3"/>
          <a:stretch>
            <a:fillRect/>
          </a:stretch>
        </p:blipFill>
        <p:spPr>
          <a:xfrm>
            <a:off x="588958" y="1696117"/>
            <a:ext cx="3469772" cy="3469772"/>
          </a:xfrm>
          <a:prstGeom prst="rect">
            <a:avLst/>
          </a:prstGeom>
        </p:spPr>
      </p:pic>
    </p:spTree>
    <p:extLst>
      <p:ext uri="{BB962C8B-B14F-4D97-AF65-F5344CB8AC3E}">
        <p14:creationId xmlns:p14="http://schemas.microsoft.com/office/powerpoint/2010/main" val="9304124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7" y="172351"/>
            <a:ext cx="7545393" cy="1208773"/>
          </a:xfrm>
          <a:prstGeom prst="rect">
            <a:avLst/>
          </a:prstGeom>
          <a:noFill/>
        </p:spPr>
        <p:txBody>
          <a:bodyPr wrap="square" rtlCol="0">
            <a:normAutofit/>
          </a:bodyPr>
          <a:lstStyle/>
          <a:p>
            <a:r>
              <a:rPr lang="en-US" altLang="zh-TW" sz="4000" dirty="0"/>
              <a:t>ChatGPT</a:t>
            </a:r>
            <a:r>
              <a:rPr lang="zh-TW" altLang="en-US" sz="4000" dirty="0"/>
              <a:t>的核心價值</a:t>
            </a:r>
            <a:r>
              <a:rPr lang="en-US" altLang="zh-TW" sz="4000" dirty="0"/>
              <a:t>:</a:t>
            </a:r>
            <a:r>
              <a:rPr lang="zh-TW" altLang="en-US" sz="4000" b="1" dirty="0"/>
              <a:t>文字接龍</a:t>
            </a:r>
          </a:p>
        </p:txBody>
      </p:sp>
      <p:pic>
        <p:nvPicPr>
          <p:cNvPr id="8" name="圖片 7">
            <a:extLst>
              <a:ext uri="{FF2B5EF4-FFF2-40B4-BE49-F238E27FC236}">
                <a16:creationId xmlns:a16="http://schemas.microsoft.com/office/drawing/2014/main" id="{DDB07A21-7094-B585-DD05-66F93B8A7E8C}"/>
              </a:ext>
            </a:extLst>
          </p:cNvPr>
          <p:cNvPicPr>
            <a:picLocks noChangeAspect="1"/>
          </p:cNvPicPr>
          <p:nvPr/>
        </p:nvPicPr>
        <p:blipFill>
          <a:blip r:embed="rId3"/>
          <a:stretch>
            <a:fillRect/>
          </a:stretch>
        </p:blipFill>
        <p:spPr>
          <a:xfrm>
            <a:off x="1552575" y="987197"/>
            <a:ext cx="9682879" cy="5698451"/>
          </a:xfrm>
          <a:prstGeom prst="rect">
            <a:avLst/>
          </a:prstGeom>
        </p:spPr>
      </p:pic>
    </p:spTree>
    <p:extLst>
      <p:ext uri="{BB962C8B-B14F-4D97-AF65-F5344CB8AC3E}">
        <p14:creationId xmlns:p14="http://schemas.microsoft.com/office/powerpoint/2010/main" val="255880726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DD117A3-5EEE-824A-8E58-2B906A2307C2}"/>
              </a:ext>
            </a:extLst>
          </p:cNvPr>
          <p:cNvSpPr txBox="1"/>
          <p:nvPr/>
        </p:nvSpPr>
        <p:spPr>
          <a:xfrm>
            <a:off x="2695759" y="2789778"/>
            <a:ext cx="6800482" cy="1097280"/>
          </a:xfrm>
          <a:prstGeom prst="rect">
            <a:avLst/>
          </a:prstGeom>
          <a:noFill/>
        </p:spPr>
        <p:txBody>
          <a:bodyPr wrap="square" rtlCol="0">
            <a:normAutofit/>
          </a:bodyPr>
          <a:lstStyle/>
          <a:p>
            <a:pPr algn="dist"/>
            <a:r>
              <a:rPr kumimoji="1" lang="zh-TW" altLang="en-US" sz="6600" dirty="0">
                <a:solidFill>
                  <a:schemeClr val="tx1">
                    <a:lumMod val="75000"/>
                    <a:lumOff val="25000"/>
                  </a:schemeClr>
                </a:solidFill>
                <a:latin typeface="Source Han Sans TC"/>
                <a:ea typeface="Source Han Sans TC"/>
              </a:rPr>
              <a:t>檢索增強生成</a:t>
            </a:r>
            <a:endParaRPr kumimoji="1" lang="en-US" altLang="zh-CN" sz="6600" dirty="0">
              <a:solidFill>
                <a:schemeClr val="tx1">
                  <a:lumMod val="75000"/>
                  <a:lumOff val="25000"/>
                </a:schemeClr>
              </a:solidFill>
              <a:latin typeface="+mn-ea"/>
            </a:endParaRPr>
          </a:p>
        </p:txBody>
      </p:sp>
      <p:grpSp>
        <p:nvGrpSpPr>
          <p:cNvPr id="6" name="组合 5">
            <a:extLst>
              <a:ext uri="{FF2B5EF4-FFF2-40B4-BE49-F238E27FC236}">
                <a16:creationId xmlns:a16="http://schemas.microsoft.com/office/drawing/2014/main" id="{0D84D060-D53A-C948-9E00-2EFC9B71C7A4}"/>
              </a:ext>
            </a:extLst>
          </p:cNvPr>
          <p:cNvGrpSpPr/>
          <p:nvPr/>
        </p:nvGrpSpPr>
        <p:grpSpPr>
          <a:xfrm>
            <a:off x="5097826" y="1472723"/>
            <a:ext cx="1996347" cy="1060356"/>
            <a:chOff x="5603356" y="2009333"/>
            <a:chExt cx="1996347" cy="1060356"/>
          </a:xfrm>
        </p:grpSpPr>
        <p:sp>
          <p:nvSpPr>
            <p:cNvPr id="3" name="文本框 2">
              <a:extLst>
                <a:ext uri="{FF2B5EF4-FFF2-40B4-BE49-F238E27FC236}">
                  <a16:creationId xmlns:a16="http://schemas.microsoft.com/office/drawing/2014/main" id="{10D94768-7C02-E841-8A52-9A4C1CE2574B}"/>
                </a:ext>
              </a:extLst>
            </p:cNvPr>
            <p:cNvSpPr txBox="1"/>
            <p:nvPr/>
          </p:nvSpPr>
          <p:spPr>
            <a:xfrm>
              <a:off x="5603359" y="2095220"/>
              <a:ext cx="1996344" cy="974469"/>
            </a:xfrm>
            <a:prstGeom prst="rect">
              <a:avLst/>
            </a:prstGeom>
            <a:noFill/>
          </p:spPr>
          <p:txBody>
            <a:bodyPr wrap="square" rtlCol="0">
              <a:normAutofit/>
            </a:bodyPr>
            <a:lstStyle/>
            <a:p>
              <a:pPr algn="ctr"/>
              <a:r>
                <a:rPr kumimoji="1" lang="zh-TW" altLang="zh-TW" sz="3600" dirty="0">
                  <a:solidFill>
                    <a:schemeClr val="tx1">
                      <a:lumMod val="75000"/>
                      <a:lumOff val="25000"/>
                    </a:schemeClr>
                  </a:solidFill>
                  <a:latin typeface="Source Han Sans TC"/>
                  <a:ea typeface="Source Han Sans TC"/>
                </a:rPr>
                <a:t>PART </a:t>
              </a:r>
              <a:r>
                <a:rPr kumimoji="1" lang="en-US" altLang="zh-TW" sz="3600" dirty="0">
                  <a:solidFill>
                    <a:schemeClr val="tx1">
                      <a:lumMod val="75000"/>
                      <a:lumOff val="25000"/>
                    </a:schemeClr>
                  </a:solidFill>
                  <a:latin typeface="Source Han Sans TC"/>
                  <a:ea typeface="Source Han Sans TC"/>
                </a:rPr>
                <a:t>05</a:t>
              </a:r>
              <a:endParaRPr kumimoji="1" lang="zh-CN" altLang="en-US" sz="3600" dirty="0">
                <a:solidFill>
                  <a:schemeClr val="tx1">
                    <a:lumMod val="75000"/>
                    <a:lumOff val="25000"/>
                  </a:schemeClr>
                </a:solidFill>
                <a:latin typeface="+mn-ea"/>
              </a:endParaRPr>
            </a:p>
          </p:txBody>
        </p:sp>
        <p:cxnSp>
          <p:nvCxnSpPr>
            <p:cNvPr id="4" name="直线连接符 3">
              <a:extLst>
                <a:ext uri="{FF2B5EF4-FFF2-40B4-BE49-F238E27FC236}">
                  <a16:creationId xmlns:a16="http://schemas.microsoft.com/office/drawing/2014/main" id="{5759680A-9B3A-F043-A0A6-44856D386A3B}"/>
                </a:ext>
              </a:extLst>
            </p:cNvPr>
            <p:cNvCxnSpPr/>
            <p:nvPr/>
          </p:nvCxnSpPr>
          <p:spPr>
            <a:xfrm>
              <a:off x="5603356" y="2009333"/>
              <a:ext cx="191689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 name="直线连接符 4">
              <a:extLst>
                <a:ext uri="{FF2B5EF4-FFF2-40B4-BE49-F238E27FC236}">
                  <a16:creationId xmlns:a16="http://schemas.microsoft.com/office/drawing/2014/main" id="{E4A1D8B3-C32A-124E-9DB1-5055D90DD72E}"/>
                </a:ext>
              </a:extLst>
            </p:cNvPr>
            <p:cNvCxnSpPr/>
            <p:nvPr/>
          </p:nvCxnSpPr>
          <p:spPr>
            <a:xfrm>
              <a:off x="5643082" y="2814386"/>
              <a:ext cx="191689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 name="文字方塊 7">
            <a:extLst>
              <a:ext uri="{FF2B5EF4-FFF2-40B4-BE49-F238E27FC236}">
                <a16:creationId xmlns:a16="http://schemas.microsoft.com/office/drawing/2014/main" id="{5B245052-7FA5-5BD2-1573-AFFAC63AA939}"/>
              </a:ext>
            </a:extLst>
          </p:cNvPr>
          <p:cNvSpPr txBox="1"/>
          <p:nvPr/>
        </p:nvSpPr>
        <p:spPr>
          <a:xfrm>
            <a:off x="2154973" y="4323586"/>
            <a:ext cx="7802601" cy="640881"/>
          </a:xfrm>
          <a:prstGeom prst="rect">
            <a:avLst/>
          </a:prstGeom>
          <a:noFill/>
        </p:spPr>
        <p:txBody>
          <a:bodyPr wrap="square">
            <a:spAutoFit/>
          </a:bodyPr>
          <a:lstStyle/>
          <a:p>
            <a:pPr algn="ctr">
              <a:lnSpc>
                <a:spcPct val="120000"/>
              </a:lnSpc>
            </a:pPr>
            <a:r>
              <a:rPr kumimoji="1" lang="zh-TW" altLang="en-US" sz="3200" dirty="0">
                <a:solidFill>
                  <a:schemeClr val="tx1">
                    <a:lumMod val="75000"/>
                    <a:lumOff val="25000"/>
                  </a:schemeClr>
                </a:solidFill>
                <a:latin typeface="Source Han Sans TC"/>
                <a:ea typeface="Source Han Sans TC"/>
              </a:rPr>
              <a:t>（</a:t>
            </a:r>
            <a:r>
              <a:rPr kumimoji="1" lang="en-US" altLang="zh-TW" sz="3200" dirty="0">
                <a:solidFill>
                  <a:schemeClr val="tx1">
                    <a:lumMod val="75000"/>
                    <a:lumOff val="25000"/>
                  </a:schemeClr>
                </a:solidFill>
                <a:latin typeface="Source Han Sans TC"/>
                <a:ea typeface="Source Han Sans TC"/>
              </a:rPr>
              <a:t>Retrieval-Augmented Generation, RAG</a:t>
            </a:r>
            <a:r>
              <a:rPr kumimoji="1" lang="zh-TW" altLang="en-US" sz="3200" dirty="0">
                <a:solidFill>
                  <a:schemeClr val="tx1">
                    <a:lumMod val="75000"/>
                    <a:lumOff val="25000"/>
                  </a:schemeClr>
                </a:solidFill>
                <a:latin typeface="Source Han Sans TC"/>
                <a:ea typeface="Source Han Sans TC"/>
              </a:rPr>
              <a:t>）</a:t>
            </a:r>
            <a:endParaRPr kumimoji="1" lang="zh-TW" altLang="zh-TW" sz="3200" dirty="0">
              <a:solidFill>
                <a:schemeClr val="tx1">
                  <a:lumMod val="50000"/>
                  <a:lumOff val="50000"/>
                </a:schemeClr>
              </a:solidFill>
              <a:latin typeface="Source Han Sans TC"/>
              <a:ea typeface="Source Han Sans TC"/>
            </a:endParaRPr>
          </a:p>
        </p:txBody>
      </p:sp>
    </p:spTree>
    <p:extLst>
      <p:ext uri="{BB962C8B-B14F-4D97-AF65-F5344CB8AC3E}">
        <p14:creationId xmlns:p14="http://schemas.microsoft.com/office/powerpoint/2010/main" val="145835988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7" y="172351"/>
            <a:ext cx="10469568" cy="1627873"/>
          </a:xfrm>
          <a:prstGeom prst="rect">
            <a:avLst/>
          </a:prstGeom>
          <a:noFill/>
        </p:spPr>
        <p:txBody>
          <a:bodyPr wrap="square" rtlCol="0">
            <a:normAutofit/>
          </a:bodyPr>
          <a:lstStyle/>
          <a:p>
            <a:r>
              <a:rPr kumimoji="1" lang="zh-TW" altLang="en-US" sz="4000" dirty="0">
                <a:solidFill>
                  <a:schemeClr val="tx1">
                    <a:lumMod val="75000"/>
                    <a:lumOff val="25000"/>
                  </a:schemeClr>
                </a:solidFill>
                <a:latin typeface="Source Han Sans TC"/>
                <a:ea typeface="Source Han Sans TC"/>
              </a:rPr>
              <a:t>檢索增強生成</a:t>
            </a:r>
            <a:endParaRPr kumimoji="1" lang="en-US" altLang="zh-TW" sz="4000" dirty="0">
              <a:solidFill>
                <a:schemeClr val="tx1">
                  <a:lumMod val="75000"/>
                  <a:lumOff val="25000"/>
                </a:schemeClr>
              </a:solidFill>
              <a:latin typeface="Source Han Sans TC"/>
              <a:ea typeface="Source Han Sans TC"/>
            </a:endParaRPr>
          </a:p>
          <a:p>
            <a:r>
              <a:rPr kumimoji="1" lang="zh-TW" altLang="en-US" sz="4000" dirty="0">
                <a:solidFill>
                  <a:schemeClr val="tx1">
                    <a:lumMod val="75000"/>
                    <a:lumOff val="25000"/>
                  </a:schemeClr>
                </a:solidFill>
                <a:latin typeface="Source Han Sans TC"/>
                <a:ea typeface="Source Han Sans TC"/>
              </a:rPr>
              <a:t>（</a:t>
            </a:r>
            <a:r>
              <a:rPr kumimoji="1" lang="en-US" altLang="zh-TW" sz="4000" dirty="0">
                <a:solidFill>
                  <a:schemeClr val="tx1">
                    <a:lumMod val="75000"/>
                    <a:lumOff val="25000"/>
                  </a:schemeClr>
                </a:solidFill>
                <a:latin typeface="Source Han Sans TC"/>
                <a:ea typeface="Source Han Sans TC"/>
              </a:rPr>
              <a:t>Retrieval-Augmented Generation, RAG</a:t>
            </a:r>
            <a:r>
              <a:rPr kumimoji="1" lang="zh-TW" altLang="en-US" sz="4000" dirty="0">
                <a:solidFill>
                  <a:schemeClr val="tx1">
                    <a:lumMod val="75000"/>
                    <a:lumOff val="25000"/>
                  </a:schemeClr>
                </a:solidFill>
                <a:latin typeface="Source Han Sans TC"/>
                <a:ea typeface="Source Han Sans TC"/>
              </a:rPr>
              <a:t>）</a:t>
            </a:r>
            <a:endParaRPr kumimoji="1" lang="en-US" altLang="zh-CN" sz="4000" dirty="0">
              <a:solidFill>
                <a:schemeClr val="tx1">
                  <a:lumMod val="75000"/>
                  <a:lumOff val="25000"/>
                </a:schemeClr>
              </a:solidFill>
              <a:latin typeface="+mn-ea"/>
            </a:endParaRPr>
          </a:p>
        </p:txBody>
      </p:sp>
      <p:sp>
        <p:nvSpPr>
          <p:cNvPr id="6" name="文字方塊 5">
            <a:extLst>
              <a:ext uri="{FF2B5EF4-FFF2-40B4-BE49-F238E27FC236}">
                <a16:creationId xmlns:a16="http://schemas.microsoft.com/office/drawing/2014/main" id="{0899A6DE-A0A3-4D3B-1FE2-D113159697F4}"/>
              </a:ext>
            </a:extLst>
          </p:cNvPr>
          <p:cNvSpPr txBox="1"/>
          <p:nvPr/>
        </p:nvSpPr>
        <p:spPr>
          <a:xfrm>
            <a:off x="1047750" y="2035760"/>
            <a:ext cx="9772650" cy="2554545"/>
          </a:xfrm>
          <a:prstGeom prst="rect">
            <a:avLst/>
          </a:prstGeom>
          <a:noFill/>
        </p:spPr>
        <p:txBody>
          <a:bodyPr wrap="square">
            <a:spAutoFit/>
          </a:bodyPr>
          <a:lstStyle/>
          <a:p>
            <a:r>
              <a:rPr lang="zh-TW" altLang="en-US" sz="3200" dirty="0"/>
              <a:t>是一種自然語言處理技術，它將</a:t>
            </a:r>
            <a:r>
              <a:rPr lang="zh-TW" altLang="en-US" sz="3200" dirty="0">
                <a:highlight>
                  <a:srgbClr val="FFFF00"/>
                </a:highlight>
              </a:rPr>
              <a:t>外部資料</a:t>
            </a:r>
            <a:r>
              <a:rPr lang="en-US" altLang="zh-TW" sz="3200" dirty="0"/>
              <a:t>(</a:t>
            </a:r>
            <a:r>
              <a:rPr lang="zh-TW" altLang="en-US" sz="3200" dirty="0"/>
              <a:t>如網際網路或文章、檔案</a:t>
            </a:r>
            <a:r>
              <a:rPr lang="en-US" altLang="zh-TW" sz="3200" dirty="0"/>
              <a:t>)</a:t>
            </a:r>
            <a:r>
              <a:rPr lang="zh-TW" altLang="en-US" sz="3200" dirty="0"/>
              <a:t>與</a:t>
            </a:r>
            <a:r>
              <a:rPr lang="zh-TW" altLang="en-US" sz="3200" dirty="0">
                <a:highlight>
                  <a:srgbClr val="FFFF00"/>
                </a:highlight>
              </a:rPr>
              <a:t>語言模型</a:t>
            </a:r>
            <a:r>
              <a:rPr lang="en-US" altLang="zh-TW" sz="3200" dirty="0"/>
              <a:t>(</a:t>
            </a:r>
            <a:r>
              <a:rPr lang="zh-TW" altLang="en-US" sz="3200" dirty="0"/>
              <a:t>如</a:t>
            </a:r>
            <a:r>
              <a:rPr lang="en-US" altLang="zh-TW" sz="3200" dirty="0"/>
              <a:t>GPT-3</a:t>
            </a:r>
            <a:r>
              <a:rPr lang="zh-TW" altLang="en-US" sz="3200" dirty="0"/>
              <a:t>等</a:t>
            </a:r>
            <a:r>
              <a:rPr lang="en-US" altLang="zh-TW" sz="3200" dirty="0"/>
              <a:t>)</a:t>
            </a:r>
            <a:r>
              <a:rPr lang="zh-TW" altLang="en-US" sz="3200" dirty="0"/>
              <a:t>相</a:t>
            </a:r>
            <a:r>
              <a:rPr lang="zh-TW" altLang="en-US" sz="3200" dirty="0">
                <a:highlight>
                  <a:srgbClr val="FFFF00"/>
                </a:highlight>
              </a:rPr>
              <a:t>結合</a:t>
            </a:r>
            <a:r>
              <a:rPr lang="zh-TW" altLang="en-US" sz="3200" dirty="0"/>
              <a:t>，檢索增強生成技術在生成文本時，讓模型能夠根據上下文從資料庫中檢索相關信息，從而生成更加準確、多樣化的內容。</a:t>
            </a:r>
          </a:p>
        </p:txBody>
      </p:sp>
    </p:spTree>
    <p:extLst>
      <p:ext uri="{BB962C8B-B14F-4D97-AF65-F5344CB8AC3E}">
        <p14:creationId xmlns:p14="http://schemas.microsoft.com/office/powerpoint/2010/main" val="70994949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7" y="172351"/>
            <a:ext cx="10469568" cy="1627873"/>
          </a:xfrm>
          <a:prstGeom prst="rect">
            <a:avLst/>
          </a:prstGeom>
          <a:noFill/>
        </p:spPr>
        <p:txBody>
          <a:bodyPr wrap="square" rtlCol="0">
            <a:normAutofit/>
          </a:bodyPr>
          <a:lstStyle/>
          <a:p>
            <a:r>
              <a:rPr kumimoji="1" lang="zh-TW" altLang="en-US" sz="4000" dirty="0">
                <a:solidFill>
                  <a:schemeClr val="tx1">
                    <a:lumMod val="75000"/>
                    <a:lumOff val="25000"/>
                  </a:schemeClr>
                </a:solidFill>
                <a:latin typeface="Source Han Sans TC"/>
                <a:ea typeface="Source Han Sans TC"/>
              </a:rPr>
              <a:t>檢索增強生成</a:t>
            </a:r>
            <a:endParaRPr kumimoji="1" lang="en-US" altLang="zh-TW" sz="4000" dirty="0">
              <a:solidFill>
                <a:schemeClr val="tx1">
                  <a:lumMod val="75000"/>
                  <a:lumOff val="25000"/>
                </a:schemeClr>
              </a:solidFill>
              <a:latin typeface="Source Han Sans TC"/>
              <a:ea typeface="Source Han Sans TC"/>
            </a:endParaRPr>
          </a:p>
          <a:p>
            <a:r>
              <a:rPr kumimoji="1" lang="zh-TW" altLang="en-US" sz="4000" dirty="0">
                <a:solidFill>
                  <a:schemeClr val="tx1">
                    <a:lumMod val="75000"/>
                    <a:lumOff val="25000"/>
                  </a:schemeClr>
                </a:solidFill>
                <a:latin typeface="Source Han Sans TC"/>
                <a:ea typeface="Source Han Sans TC"/>
              </a:rPr>
              <a:t>（</a:t>
            </a:r>
            <a:r>
              <a:rPr kumimoji="1" lang="en-US" altLang="zh-TW" sz="4000" dirty="0">
                <a:solidFill>
                  <a:schemeClr val="tx1">
                    <a:lumMod val="75000"/>
                    <a:lumOff val="25000"/>
                  </a:schemeClr>
                </a:solidFill>
                <a:latin typeface="Source Han Sans TC"/>
                <a:ea typeface="Source Han Sans TC"/>
              </a:rPr>
              <a:t>Retrieval-Augmented Generation, RAG</a:t>
            </a:r>
            <a:r>
              <a:rPr kumimoji="1" lang="zh-TW" altLang="en-US" sz="4000" dirty="0">
                <a:solidFill>
                  <a:schemeClr val="tx1">
                    <a:lumMod val="75000"/>
                    <a:lumOff val="25000"/>
                  </a:schemeClr>
                </a:solidFill>
                <a:latin typeface="Source Han Sans TC"/>
                <a:ea typeface="Source Han Sans TC"/>
              </a:rPr>
              <a:t>）</a:t>
            </a:r>
            <a:endParaRPr kumimoji="1" lang="en-US" altLang="zh-CN" sz="4000" dirty="0">
              <a:solidFill>
                <a:schemeClr val="tx1">
                  <a:lumMod val="75000"/>
                  <a:lumOff val="25000"/>
                </a:schemeClr>
              </a:solidFill>
              <a:latin typeface="+mn-ea"/>
            </a:endParaRPr>
          </a:p>
        </p:txBody>
      </p:sp>
      <p:pic>
        <p:nvPicPr>
          <p:cNvPr id="3074" name="Picture 2" descr="检索增强生成(RAG):What, Why and How? - AI魔法学院">
            <a:extLst>
              <a:ext uri="{FF2B5EF4-FFF2-40B4-BE49-F238E27FC236}">
                <a16:creationId xmlns:a16="http://schemas.microsoft.com/office/drawing/2014/main" id="{FC50164C-AD78-283E-000B-D56C13C888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961" y="1562099"/>
            <a:ext cx="8068128" cy="489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41338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7" y="172352"/>
            <a:ext cx="6199725" cy="1256398"/>
          </a:xfrm>
          <a:prstGeom prst="rect">
            <a:avLst/>
          </a:prstGeom>
          <a:noFill/>
        </p:spPr>
        <p:txBody>
          <a:bodyPr wrap="square" rtlCol="0">
            <a:normAutofit lnSpcReduction="10000"/>
          </a:bodyPr>
          <a:lstStyle/>
          <a:p>
            <a:r>
              <a:rPr kumimoji="1" lang="zh-TW" altLang="en-US" sz="4000" dirty="0">
                <a:solidFill>
                  <a:schemeClr val="tx1">
                    <a:lumMod val="75000"/>
                    <a:lumOff val="25000"/>
                  </a:schemeClr>
                </a:solidFill>
                <a:latin typeface="Source Han Sans TC"/>
                <a:ea typeface="Source Han Sans TC"/>
              </a:rPr>
              <a:t>有沒有更簡單的方式了解什麼是 </a:t>
            </a:r>
            <a:r>
              <a:rPr kumimoji="1" lang="en-US" altLang="zh-TW" sz="4000" dirty="0">
                <a:solidFill>
                  <a:schemeClr val="tx1">
                    <a:lumMod val="75000"/>
                    <a:lumOff val="25000"/>
                  </a:schemeClr>
                </a:solidFill>
                <a:latin typeface="Source Han Sans TC"/>
                <a:ea typeface="Source Han Sans TC"/>
              </a:rPr>
              <a:t>RAG?</a:t>
            </a:r>
            <a:endParaRPr kumimoji="1" lang="en-US" altLang="zh-CN" sz="4000" dirty="0">
              <a:solidFill>
                <a:schemeClr val="tx1">
                  <a:lumMod val="75000"/>
                  <a:lumOff val="25000"/>
                </a:schemeClr>
              </a:solidFill>
              <a:latin typeface="+mn-ea"/>
            </a:endParaRPr>
          </a:p>
        </p:txBody>
      </p:sp>
      <p:sp>
        <p:nvSpPr>
          <p:cNvPr id="14" name="文本框 13">
            <a:extLst>
              <a:ext uri="{FF2B5EF4-FFF2-40B4-BE49-F238E27FC236}">
                <a16:creationId xmlns:a16="http://schemas.microsoft.com/office/drawing/2014/main" id="{E722DF03-7DA6-5640-AF83-F5C08DD7C566}"/>
              </a:ext>
            </a:extLst>
          </p:cNvPr>
          <p:cNvSpPr txBox="1"/>
          <p:nvPr/>
        </p:nvSpPr>
        <p:spPr>
          <a:xfrm>
            <a:off x="331640" y="2348652"/>
            <a:ext cx="6199725" cy="2823424"/>
          </a:xfrm>
          <a:prstGeom prst="rect">
            <a:avLst/>
          </a:prstGeom>
          <a:noFill/>
        </p:spPr>
        <p:txBody>
          <a:bodyPr wrap="square" rtlCol="0">
            <a:normAutofit/>
          </a:bodyPr>
          <a:lstStyle/>
          <a:p>
            <a:r>
              <a:rPr lang="zh-TW" altLang="en-US" sz="3200" dirty="0"/>
              <a:t>大學的期中期末考，有些教授會讓學生經過自己融會貫通和整理後，將相關知識抄寫在</a:t>
            </a:r>
            <a:r>
              <a:rPr lang="en-US" altLang="zh-TW" sz="3200" dirty="0"/>
              <a:t>A4</a:t>
            </a:r>
            <a:r>
              <a:rPr lang="zh-TW" altLang="en-US" sz="3200" dirty="0"/>
              <a:t>紙上，讓學生能夠帶著這張「大抄」進入教室進行考試。</a:t>
            </a:r>
          </a:p>
        </p:txBody>
      </p:sp>
      <p:pic>
        <p:nvPicPr>
          <p:cNvPr id="6" name="圖片 5">
            <a:extLst>
              <a:ext uri="{FF2B5EF4-FFF2-40B4-BE49-F238E27FC236}">
                <a16:creationId xmlns:a16="http://schemas.microsoft.com/office/drawing/2014/main" id="{88915EF4-6BEC-CEA2-A9B9-4D3C4EB74232}"/>
              </a:ext>
            </a:extLst>
          </p:cNvPr>
          <p:cNvPicPr>
            <a:picLocks noChangeAspect="1"/>
          </p:cNvPicPr>
          <p:nvPr/>
        </p:nvPicPr>
        <p:blipFill>
          <a:blip r:embed="rId3"/>
          <a:stretch>
            <a:fillRect/>
          </a:stretch>
        </p:blipFill>
        <p:spPr>
          <a:xfrm>
            <a:off x="6660278" y="866774"/>
            <a:ext cx="5229225" cy="5229225"/>
          </a:xfrm>
          <a:prstGeom prst="rect">
            <a:avLst/>
          </a:prstGeom>
        </p:spPr>
      </p:pic>
    </p:spTree>
    <p:extLst>
      <p:ext uri="{BB962C8B-B14F-4D97-AF65-F5344CB8AC3E}">
        <p14:creationId xmlns:p14="http://schemas.microsoft.com/office/powerpoint/2010/main" val="216944657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DD117A3-5EEE-824A-8E58-2B906A2307C2}"/>
              </a:ext>
            </a:extLst>
          </p:cNvPr>
          <p:cNvSpPr txBox="1"/>
          <p:nvPr/>
        </p:nvSpPr>
        <p:spPr>
          <a:xfrm>
            <a:off x="2695759" y="2770346"/>
            <a:ext cx="6800482" cy="1097280"/>
          </a:xfrm>
          <a:prstGeom prst="rect">
            <a:avLst/>
          </a:prstGeom>
          <a:noFill/>
        </p:spPr>
        <p:txBody>
          <a:bodyPr wrap="square" rtlCol="0">
            <a:normAutofit/>
          </a:bodyPr>
          <a:lstStyle/>
          <a:p>
            <a:pPr algn="dist"/>
            <a:r>
              <a:rPr kumimoji="1" lang="zh-TW" altLang="en-US" sz="6600" dirty="0">
                <a:solidFill>
                  <a:schemeClr val="tx1">
                    <a:lumMod val="75000"/>
                    <a:lumOff val="25000"/>
                  </a:schemeClr>
                </a:solidFill>
                <a:latin typeface="Source Han Sans TC"/>
                <a:ea typeface="Source Han Sans TC"/>
              </a:rPr>
              <a:t>程式實作</a:t>
            </a:r>
            <a:endParaRPr kumimoji="1" lang="en-US" altLang="zh-CN" sz="6600" dirty="0">
              <a:solidFill>
                <a:schemeClr val="tx1">
                  <a:lumMod val="75000"/>
                  <a:lumOff val="25000"/>
                </a:schemeClr>
              </a:solidFill>
              <a:latin typeface="+mn-ea"/>
            </a:endParaRPr>
          </a:p>
        </p:txBody>
      </p:sp>
      <p:grpSp>
        <p:nvGrpSpPr>
          <p:cNvPr id="6" name="组合 5">
            <a:extLst>
              <a:ext uri="{FF2B5EF4-FFF2-40B4-BE49-F238E27FC236}">
                <a16:creationId xmlns:a16="http://schemas.microsoft.com/office/drawing/2014/main" id="{0D84D060-D53A-C948-9E00-2EFC9B71C7A4}"/>
              </a:ext>
            </a:extLst>
          </p:cNvPr>
          <p:cNvGrpSpPr/>
          <p:nvPr/>
        </p:nvGrpSpPr>
        <p:grpSpPr>
          <a:xfrm>
            <a:off x="5097829" y="1396523"/>
            <a:ext cx="1996347" cy="1060356"/>
            <a:chOff x="5603356" y="2009333"/>
            <a:chExt cx="1996347" cy="1060356"/>
          </a:xfrm>
        </p:grpSpPr>
        <p:sp>
          <p:nvSpPr>
            <p:cNvPr id="3" name="文本框 2">
              <a:extLst>
                <a:ext uri="{FF2B5EF4-FFF2-40B4-BE49-F238E27FC236}">
                  <a16:creationId xmlns:a16="http://schemas.microsoft.com/office/drawing/2014/main" id="{10D94768-7C02-E841-8A52-9A4C1CE2574B}"/>
                </a:ext>
              </a:extLst>
            </p:cNvPr>
            <p:cNvSpPr txBox="1"/>
            <p:nvPr/>
          </p:nvSpPr>
          <p:spPr>
            <a:xfrm>
              <a:off x="5603359" y="2095220"/>
              <a:ext cx="1996344" cy="974469"/>
            </a:xfrm>
            <a:prstGeom prst="rect">
              <a:avLst/>
            </a:prstGeom>
            <a:noFill/>
          </p:spPr>
          <p:txBody>
            <a:bodyPr wrap="square" rtlCol="0">
              <a:normAutofit/>
            </a:bodyPr>
            <a:lstStyle/>
            <a:p>
              <a:pPr algn="ctr"/>
              <a:r>
                <a:rPr kumimoji="1" lang="zh-TW" altLang="zh-TW" sz="3600" dirty="0">
                  <a:solidFill>
                    <a:schemeClr val="tx1">
                      <a:lumMod val="75000"/>
                      <a:lumOff val="25000"/>
                    </a:schemeClr>
                  </a:solidFill>
                  <a:latin typeface="Source Han Sans TC"/>
                  <a:ea typeface="Source Han Sans TC"/>
                </a:rPr>
                <a:t>PART </a:t>
              </a:r>
              <a:r>
                <a:rPr kumimoji="1" lang="en-US" altLang="zh-TW" sz="3600" dirty="0">
                  <a:solidFill>
                    <a:schemeClr val="tx1">
                      <a:lumMod val="75000"/>
                      <a:lumOff val="25000"/>
                    </a:schemeClr>
                  </a:solidFill>
                  <a:latin typeface="Source Han Sans TC"/>
                  <a:ea typeface="Source Han Sans TC"/>
                </a:rPr>
                <a:t>06</a:t>
              </a:r>
              <a:endParaRPr kumimoji="1" lang="zh-CN" altLang="en-US" sz="3600" dirty="0">
                <a:solidFill>
                  <a:schemeClr val="tx1">
                    <a:lumMod val="75000"/>
                    <a:lumOff val="25000"/>
                  </a:schemeClr>
                </a:solidFill>
                <a:latin typeface="+mn-ea"/>
              </a:endParaRPr>
            </a:p>
          </p:txBody>
        </p:sp>
        <p:cxnSp>
          <p:nvCxnSpPr>
            <p:cNvPr id="4" name="直线连接符 3">
              <a:extLst>
                <a:ext uri="{FF2B5EF4-FFF2-40B4-BE49-F238E27FC236}">
                  <a16:creationId xmlns:a16="http://schemas.microsoft.com/office/drawing/2014/main" id="{5759680A-9B3A-F043-A0A6-44856D386A3B}"/>
                </a:ext>
              </a:extLst>
            </p:cNvPr>
            <p:cNvCxnSpPr/>
            <p:nvPr/>
          </p:nvCxnSpPr>
          <p:spPr>
            <a:xfrm>
              <a:off x="5603356" y="2009333"/>
              <a:ext cx="191689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 name="直线连接符 4">
              <a:extLst>
                <a:ext uri="{FF2B5EF4-FFF2-40B4-BE49-F238E27FC236}">
                  <a16:creationId xmlns:a16="http://schemas.microsoft.com/office/drawing/2014/main" id="{E4A1D8B3-C32A-124E-9DB1-5055D90DD72E}"/>
                </a:ext>
              </a:extLst>
            </p:cNvPr>
            <p:cNvCxnSpPr/>
            <p:nvPr/>
          </p:nvCxnSpPr>
          <p:spPr>
            <a:xfrm>
              <a:off x="5643082" y="2814386"/>
              <a:ext cx="191689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 name="文字方塊 7">
            <a:extLst>
              <a:ext uri="{FF2B5EF4-FFF2-40B4-BE49-F238E27FC236}">
                <a16:creationId xmlns:a16="http://schemas.microsoft.com/office/drawing/2014/main" id="{5B245052-7FA5-5BD2-1573-AFFAC63AA939}"/>
              </a:ext>
            </a:extLst>
          </p:cNvPr>
          <p:cNvSpPr txBox="1"/>
          <p:nvPr/>
        </p:nvSpPr>
        <p:spPr>
          <a:xfrm>
            <a:off x="2388340" y="4288015"/>
            <a:ext cx="7335873" cy="1234825"/>
          </a:xfrm>
          <a:prstGeom prst="rect">
            <a:avLst/>
          </a:prstGeom>
          <a:noFill/>
        </p:spPr>
        <p:txBody>
          <a:bodyPr wrap="square">
            <a:spAutoFit/>
          </a:bodyPr>
          <a:lstStyle/>
          <a:p>
            <a:pPr algn="ctr">
              <a:lnSpc>
                <a:spcPct val="120000"/>
              </a:lnSpc>
            </a:pPr>
            <a:r>
              <a:rPr kumimoji="1" lang="zh-TW" altLang="en-US" sz="3200" dirty="0">
                <a:solidFill>
                  <a:schemeClr val="tx1">
                    <a:lumMod val="75000"/>
                    <a:lumOff val="25000"/>
                  </a:schemeClr>
                </a:solidFill>
                <a:latin typeface="Source Han Sans TC"/>
                <a:ea typeface="Source Han Sans TC"/>
              </a:rPr>
              <a:t>課堂程式碼下載</a:t>
            </a:r>
            <a:r>
              <a:rPr kumimoji="1" lang="en-US" altLang="zh-TW" sz="3200" dirty="0">
                <a:solidFill>
                  <a:schemeClr val="tx1">
                    <a:lumMod val="75000"/>
                    <a:lumOff val="25000"/>
                  </a:schemeClr>
                </a:solidFill>
                <a:latin typeface="Source Han Sans TC"/>
                <a:ea typeface="Source Han Sans TC"/>
              </a:rPr>
              <a:t>:</a:t>
            </a:r>
          </a:p>
          <a:p>
            <a:pPr algn="ctr">
              <a:lnSpc>
                <a:spcPct val="120000"/>
              </a:lnSpc>
            </a:pPr>
            <a:r>
              <a:rPr kumimoji="1" lang="en-US" altLang="zh-TW" sz="3200" dirty="0" err="1">
                <a:solidFill>
                  <a:schemeClr val="tx1">
                    <a:lumMod val="75000"/>
                    <a:lumOff val="25000"/>
                  </a:schemeClr>
                </a:solidFill>
                <a:latin typeface="Source Han Sans TC"/>
                <a:ea typeface="Source Han Sans TC"/>
              </a:rPr>
              <a:t>Github:https</a:t>
            </a:r>
            <a:r>
              <a:rPr kumimoji="1" lang="en-US" altLang="zh-TW" sz="3200" dirty="0">
                <a:solidFill>
                  <a:schemeClr val="tx1">
                    <a:lumMod val="75000"/>
                    <a:lumOff val="25000"/>
                  </a:schemeClr>
                </a:solidFill>
                <a:latin typeface="Source Han Sans TC"/>
                <a:ea typeface="Source Han Sans TC"/>
              </a:rPr>
              <a:t>://github.com/zzxx666413</a:t>
            </a:r>
            <a:endParaRPr kumimoji="1" lang="zh-TW" altLang="zh-TW" sz="3200" dirty="0">
              <a:solidFill>
                <a:schemeClr val="tx1">
                  <a:lumMod val="50000"/>
                  <a:lumOff val="50000"/>
                </a:schemeClr>
              </a:solidFill>
              <a:latin typeface="Source Han Sans TC"/>
              <a:ea typeface="Source Han Sans TC"/>
            </a:endParaRPr>
          </a:p>
        </p:txBody>
      </p:sp>
    </p:spTree>
    <p:extLst>
      <p:ext uri="{BB962C8B-B14F-4D97-AF65-F5344CB8AC3E}">
        <p14:creationId xmlns:p14="http://schemas.microsoft.com/office/powerpoint/2010/main" val="56548185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8" y="172352"/>
            <a:ext cx="3558836" cy="855170"/>
          </a:xfrm>
          <a:prstGeom prst="rect">
            <a:avLst/>
          </a:prstGeom>
          <a:noFill/>
        </p:spPr>
        <p:txBody>
          <a:bodyPr wrap="square" rtlCol="0">
            <a:normAutofit/>
          </a:bodyPr>
          <a:lstStyle/>
          <a:p>
            <a:r>
              <a:rPr kumimoji="1" lang="en-US" altLang="zh-TW" sz="4000" dirty="0">
                <a:solidFill>
                  <a:schemeClr val="tx1">
                    <a:lumMod val="75000"/>
                    <a:lumOff val="25000"/>
                  </a:schemeClr>
                </a:solidFill>
                <a:latin typeface="+mn-ea"/>
              </a:rPr>
              <a:t>API</a:t>
            </a:r>
            <a:r>
              <a:rPr kumimoji="1" lang="zh-TW" altLang="en-US" sz="4000" dirty="0">
                <a:solidFill>
                  <a:schemeClr val="tx1">
                    <a:lumMod val="75000"/>
                    <a:lumOff val="25000"/>
                  </a:schemeClr>
                </a:solidFill>
                <a:latin typeface="+mn-ea"/>
              </a:rPr>
              <a:t>介紹</a:t>
            </a:r>
            <a:endParaRPr kumimoji="1" lang="en-US" altLang="zh-CN" sz="4000" dirty="0">
              <a:solidFill>
                <a:schemeClr val="tx1">
                  <a:lumMod val="75000"/>
                  <a:lumOff val="25000"/>
                </a:schemeClr>
              </a:solidFill>
              <a:latin typeface="+mn-ea"/>
            </a:endParaRPr>
          </a:p>
        </p:txBody>
      </p:sp>
      <p:sp>
        <p:nvSpPr>
          <p:cNvPr id="6" name="文字方塊 5">
            <a:extLst>
              <a:ext uri="{FF2B5EF4-FFF2-40B4-BE49-F238E27FC236}">
                <a16:creationId xmlns:a16="http://schemas.microsoft.com/office/drawing/2014/main" id="{769EB5A8-7207-D90C-4F2F-5852158E0F03}"/>
              </a:ext>
            </a:extLst>
          </p:cNvPr>
          <p:cNvSpPr txBox="1"/>
          <p:nvPr/>
        </p:nvSpPr>
        <p:spPr>
          <a:xfrm>
            <a:off x="1219199" y="514024"/>
            <a:ext cx="10383843" cy="3046988"/>
          </a:xfrm>
          <a:prstGeom prst="rect">
            <a:avLst/>
          </a:prstGeom>
          <a:noFill/>
        </p:spPr>
        <p:txBody>
          <a:bodyPr wrap="square">
            <a:spAutoFit/>
          </a:bodyPr>
          <a:lstStyle/>
          <a:p>
            <a:endParaRPr lang="en-US" altLang="zh-TW" sz="3200" dirty="0"/>
          </a:p>
          <a:p>
            <a:r>
              <a:rPr lang="en-US" altLang="zh-TW" sz="3200" dirty="0"/>
              <a:t>API </a:t>
            </a:r>
            <a:r>
              <a:rPr lang="zh-TW" altLang="en-US" sz="3200" dirty="0"/>
              <a:t>的全名是 </a:t>
            </a:r>
            <a:r>
              <a:rPr lang="en-US" altLang="zh-TW" sz="3200" dirty="0"/>
              <a:t>Application Programming Interface</a:t>
            </a:r>
            <a:r>
              <a:rPr lang="zh-TW" altLang="en-US" sz="3200" dirty="0"/>
              <a:t>，中文翻譯為「</a:t>
            </a:r>
            <a:r>
              <a:rPr lang="zh-TW" altLang="en-US" sz="3200" dirty="0">
                <a:highlight>
                  <a:srgbClr val="FFFF00"/>
                </a:highlight>
              </a:rPr>
              <a:t>應用程式介面</a:t>
            </a:r>
            <a:r>
              <a:rPr lang="zh-TW" altLang="en-US" sz="3200" dirty="0"/>
              <a:t>」。它是一種介面或者說是工具、規範，允許兩個軟體模組之間進行資料交換。</a:t>
            </a:r>
            <a:endParaRPr lang="en-US" altLang="zh-TW" sz="3200" dirty="0"/>
          </a:p>
          <a:p>
            <a:r>
              <a:rPr lang="zh-TW" altLang="en-US" sz="3200" dirty="0"/>
              <a:t>申請</a:t>
            </a:r>
            <a:r>
              <a:rPr lang="en-US" altLang="zh-TW" sz="3200" dirty="0" err="1"/>
              <a:t>OpenAi</a:t>
            </a:r>
            <a:r>
              <a:rPr lang="zh-TW" altLang="en-US" sz="3200" dirty="0"/>
              <a:t>的</a:t>
            </a:r>
            <a:r>
              <a:rPr lang="en-US" altLang="zh-TW" sz="3200" dirty="0"/>
              <a:t>API</a:t>
            </a:r>
            <a:r>
              <a:rPr lang="zh-TW" altLang="en-US" sz="3200" dirty="0"/>
              <a:t> </a:t>
            </a:r>
            <a:r>
              <a:rPr lang="en-US" altLang="zh-TW" sz="3200" dirty="0"/>
              <a:t>key</a:t>
            </a:r>
            <a:r>
              <a:rPr lang="zh-TW" altLang="en-US" sz="3200" dirty="0"/>
              <a:t>後就可以使用</a:t>
            </a:r>
            <a:r>
              <a:rPr lang="en-US" altLang="zh-TW" sz="3200" dirty="0" err="1"/>
              <a:t>OpenAi</a:t>
            </a:r>
            <a:r>
              <a:rPr lang="zh-TW" altLang="en-US" sz="3200" dirty="0"/>
              <a:t>的模型</a:t>
            </a:r>
            <a:r>
              <a:rPr lang="en-US" altLang="zh-TW" sz="3200" dirty="0"/>
              <a:t>(</a:t>
            </a:r>
            <a:r>
              <a:rPr lang="zh-TW" altLang="en-US" sz="3200" dirty="0"/>
              <a:t>這部分要付費</a:t>
            </a:r>
            <a:r>
              <a:rPr lang="en-US" altLang="zh-TW" sz="3200" dirty="0"/>
              <a:t>)</a:t>
            </a:r>
            <a:endParaRPr lang="zh-TW" altLang="en-US" sz="3200" dirty="0"/>
          </a:p>
        </p:txBody>
      </p:sp>
      <p:pic>
        <p:nvPicPr>
          <p:cNvPr id="5" name="圖片 4">
            <a:extLst>
              <a:ext uri="{FF2B5EF4-FFF2-40B4-BE49-F238E27FC236}">
                <a16:creationId xmlns:a16="http://schemas.microsoft.com/office/drawing/2014/main" id="{1E0B8A06-1C77-6EEE-0EC3-BF239A58E87F}"/>
              </a:ext>
            </a:extLst>
          </p:cNvPr>
          <p:cNvPicPr>
            <a:picLocks noChangeAspect="1"/>
          </p:cNvPicPr>
          <p:nvPr/>
        </p:nvPicPr>
        <p:blipFill>
          <a:blip r:embed="rId3"/>
          <a:stretch>
            <a:fillRect/>
          </a:stretch>
        </p:blipFill>
        <p:spPr>
          <a:xfrm>
            <a:off x="1561467" y="3561012"/>
            <a:ext cx="9069066" cy="3124636"/>
          </a:xfrm>
          <a:prstGeom prst="rect">
            <a:avLst/>
          </a:prstGeom>
        </p:spPr>
      </p:pic>
    </p:spTree>
    <p:extLst>
      <p:ext uri="{BB962C8B-B14F-4D97-AF65-F5344CB8AC3E}">
        <p14:creationId xmlns:p14="http://schemas.microsoft.com/office/powerpoint/2010/main" val="295225794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8" y="172352"/>
            <a:ext cx="3558836" cy="855170"/>
          </a:xfrm>
          <a:prstGeom prst="rect">
            <a:avLst/>
          </a:prstGeom>
          <a:noFill/>
        </p:spPr>
        <p:txBody>
          <a:bodyPr wrap="square" rtlCol="0">
            <a:normAutofit/>
          </a:bodyPr>
          <a:lstStyle/>
          <a:p>
            <a:r>
              <a:rPr kumimoji="1" lang="en-US" altLang="zh-TW" sz="4000" dirty="0">
                <a:solidFill>
                  <a:schemeClr val="tx1">
                    <a:lumMod val="75000"/>
                    <a:lumOff val="25000"/>
                  </a:schemeClr>
                </a:solidFill>
                <a:latin typeface="+mn-ea"/>
              </a:rPr>
              <a:t>API</a:t>
            </a:r>
            <a:r>
              <a:rPr kumimoji="1" lang="zh-TW" altLang="en-US" sz="4000" dirty="0">
                <a:solidFill>
                  <a:schemeClr val="tx1">
                    <a:lumMod val="75000"/>
                    <a:lumOff val="25000"/>
                  </a:schemeClr>
                </a:solidFill>
                <a:latin typeface="+mn-ea"/>
              </a:rPr>
              <a:t>介紹</a:t>
            </a:r>
            <a:endParaRPr kumimoji="1" lang="en-US" altLang="zh-CN" sz="4000" dirty="0">
              <a:solidFill>
                <a:schemeClr val="tx1">
                  <a:lumMod val="75000"/>
                  <a:lumOff val="25000"/>
                </a:schemeClr>
              </a:solidFill>
              <a:latin typeface="+mn-ea"/>
            </a:endParaRPr>
          </a:p>
        </p:txBody>
      </p:sp>
      <p:pic>
        <p:nvPicPr>
          <p:cNvPr id="4" name="圖片 3">
            <a:extLst>
              <a:ext uri="{FF2B5EF4-FFF2-40B4-BE49-F238E27FC236}">
                <a16:creationId xmlns:a16="http://schemas.microsoft.com/office/drawing/2014/main" id="{32EA9A12-3A58-6098-348A-E1E504FD38C8}"/>
              </a:ext>
            </a:extLst>
          </p:cNvPr>
          <p:cNvPicPr>
            <a:picLocks noChangeAspect="1"/>
          </p:cNvPicPr>
          <p:nvPr/>
        </p:nvPicPr>
        <p:blipFill>
          <a:blip r:embed="rId3"/>
          <a:stretch>
            <a:fillRect/>
          </a:stretch>
        </p:blipFill>
        <p:spPr>
          <a:xfrm>
            <a:off x="951876" y="2196445"/>
            <a:ext cx="9672048" cy="4237965"/>
          </a:xfrm>
          <a:prstGeom prst="rect">
            <a:avLst/>
          </a:prstGeom>
        </p:spPr>
      </p:pic>
      <p:sp>
        <p:nvSpPr>
          <p:cNvPr id="5" name="文字方塊 4">
            <a:extLst>
              <a:ext uri="{FF2B5EF4-FFF2-40B4-BE49-F238E27FC236}">
                <a16:creationId xmlns:a16="http://schemas.microsoft.com/office/drawing/2014/main" id="{9CDF4AA0-50DA-E1E3-486D-6129F1D3620A}"/>
              </a:ext>
            </a:extLst>
          </p:cNvPr>
          <p:cNvSpPr txBox="1"/>
          <p:nvPr/>
        </p:nvSpPr>
        <p:spPr>
          <a:xfrm>
            <a:off x="951876" y="1194549"/>
            <a:ext cx="9106524" cy="1077218"/>
          </a:xfrm>
          <a:prstGeom prst="rect">
            <a:avLst/>
          </a:prstGeom>
          <a:noFill/>
        </p:spPr>
        <p:txBody>
          <a:bodyPr wrap="square">
            <a:spAutoFit/>
          </a:bodyPr>
          <a:lstStyle/>
          <a:p>
            <a:r>
              <a:rPr lang="en-US" altLang="zh-TW" sz="3200" dirty="0"/>
              <a:t>API key</a:t>
            </a:r>
            <a:r>
              <a:rPr lang="zh-TW" altLang="en-US" sz="3200" dirty="0"/>
              <a:t>則是使用服務商提供的</a:t>
            </a:r>
            <a:r>
              <a:rPr lang="en-US" altLang="zh-TW" sz="3200" dirty="0"/>
              <a:t>API</a:t>
            </a:r>
            <a:r>
              <a:rPr lang="zh-TW" altLang="en-US" sz="3200" dirty="0"/>
              <a:t>通行證。</a:t>
            </a:r>
            <a:br>
              <a:rPr lang="zh-TW" altLang="en-US" sz="3200" dirty="0"/>
            </a:br>
            <a:endParaRPr lang="zh-TW" altLang="en-US" sz="3200" dirty="0"/>
          </a:p>
        </p:txBody>
      </p:sp>
    </p:spTree>
    <p:extLst>
      <p:ext uri="{BB962C8B-B14F-4D97-AF65-F5344CB8AC3E}">
        <p14:creationId xmlns:p14="http://schemas.microsoft.com/office/powerpoint/2010/main" val="55081858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8" y="172352"/>
            <a:ext cx="5364167" cy="865873"/>
          </a:xfrm>
          <a:prstGeom prst="rect">
            <a:avLst/>
          </a:prstGeom>
          <a:noFill/>
        </p:spPr>
        <p:txBody>
          <a:bodyPr wrap="square" rtlCol="0">
            <a:normAutofit/>
          </a:bodyPr>
          <a:lstStyle/>
          <a:p>
            <a:r>
              <a:rPr kumimoji="1" lang="zh-TW" altLang="en-US" sz="4000" dirty="0">
                <a:solidFill>
                  <a:schemeClr val="tx1">
                    <a:lumMod val="75000"/>
                    <a:lumOff val="25000"/>
                  </a:schemeClr>
                </a:solidFill>
                <a:latin typeface="Source Han Sans TC"/>
                <a:ea typeface="Source Han Sans TC"/>
              </a:rPr>
              <a:t>自然語言處理是什麼</a:t>
            </a:r>
            <a:r>
              <a:rPr kumimoji="1" lang="en-US" altLang="zh-TW" sz="4000" dirty="0">
                <a:solidFill>
                  <a:schemeClr val="tx1">
                    <a:lumMod val="75000"/>
                    <a:lumOff val="25000"/>
                  </a:schemeClr>
                </a:solidFill>
                <a:latin typeface="Source Han Sans TC"/>
                <a:ea typeface="Source Han Sans TC"/>
              </a:rPr>
              <a:t>?</a:t>
            </a:r>
            <a:endParaRPr kumimoji="1" lang="en-US" altLang="zh-CN" sz="4000" dirty="0">
              <a:solidFill>
                <a:schemeClr val="tx1">
                  <a:lumMod val="75000"/>
                  <a:lumOff val="25000"/>
                </a:schemeClr>
              </a:solidFill>
              <a:latin typeface="+mn-ea"/>
            </a:endParaRPr>
          </a:p>
        </p:txBody>
      </p:sp>
      <p:sp>
        <p:nvSpPr>
          <p:cNvPr id="3" name="文本框 2">
            <a:extLst>
              <a:ext uri="{FF2B5EF4-FFF2-40B4-BE49-F238E27FC236}">
                <a16:creationId xmlns:a16="http://schemas.microsoft.com/office/drawing/2014/main" id="{C39023BE-32C5-5849-B4F4-407FB3C6FA75}"/>
              </a:ext>
            </a:extLst>
          </p:cNvPr>
          <p:cNvSpPr txBox="1"/>
          <p:nvPr/>
        </p:nvSpPr>
        <p:spPr>
          <a:xfrm>
            <a:off x="234321" y="2095844"/>
            <a:ext cx="2334322" cy="461772"/>
          </a:xfrm>
          <a:prstGeom prst="rect">
            <a:avLst/>
          </a:prstGeom>
          <a:noFill/>
        </p:spPr>
        <p:txBody>
          <a:bodyPr wrap="none" rtlCol="0">
            <a:noAutofit/>
          </a:bodyPr>
          <a:lstStyle/>
          <a:p>
            <a:endParaRPr kumimoji="1" lang="zh-TW" altLang="en-US" sz="2000" dirty="0">
              <a:solidFill>
                <a:schemeClr val="tx1">
                  <a:lumMod val="75000"/>
                  <a:lumOff val="25000"/>
                </a:schemeClr>
              </a:solidFill>
              <a:latin typeface="Source Han Sans TC"/>
              <a:ea typeface="Source Han Sans TC"/>
            </a:endParaRPr>
          </a:p>
        </p:txBody>
      </p:sp>
      <p:sp>
        <p:nvSpPr>
          <p:cNvPr id="4" name="文本框 3">
            <a:extLst>
              <a:ext uri="{FF2B5EF4-FFF2-40B4-BE49-F238E27FC236}">
                <a16:creationId xmlns:a16="http://schemas.microsoft.com/office/drawing/2014/main" id="{C5DAECE2-AEB1-D845-A132-F28B40B4F953}"/>
              </a:ext>
            </a:extLst>
          </p:cNvPr>
          <p:cNvSpPr txBox="1"/>
          <p:nvPr/>
        </p:nvSpPr>
        <p:spPr>
          <a:xfrm>
            <a:off x="847490" y="1020199"/>
            <a:ext cx="10011010" cy="5379271"/>
          </a:xfrm>
          <a:prstGeom prst="rect">
            <a:avLst/>
          </a:prstGeom>
          <a:noFill/>
        </p:spPr>
        <p:txBody>
          <a:bodyPr wrap="square" rtlCol="0">
            <a:noAutofit/>
          </a:bodyPr>
          <a:lstStyle/>
          <a:p>
            <a:r>
              <a:rPr lang="zh-TW" altLang="en-US" sz="3200" b="1" dirty="0"/>
              <a:t>自然語言處理 </a:t>
            </a:r>
            <a:r>
              <a:rPr lang="zh-TW" altLang="en-US" sz="3200" dirty="0"/>
              <a:t>簡單來說，</a:t>
            </a:r>
            <a:r>
              <a:rPr lang="en-US" altLang="zh-TW" sz="3200" dirty="0"/>
              <a:t>NLP </a:t>
            </a:r>
            <a:r>
              <a:rPr lang="zh-TW" altLang="en-US" sz="3200" dirty="0"/>
              <a:t>是讓機器能夠「懂得」人類語言的技術。</a:t>
            </a:r>
          </a:p>
          <a:p>
            <a:r>
              <a:rPr lang="zh-TW" altLang="en-US" sz="3200" dirty="0"/>
              <a:t>這領域的目標包括：</a:t>
            </a:r>
          </a:p>
          <a:p>
            <a:pPr marL="514350" indent="-514350">
              <a:buFont typeface="+mj-lt"/>
              <a:buAutoNum type="arabicPeriod"/>
            </a:pPr>
            <a:r>
              <a:rPr lang="zh-TW" altLang="en-US" sz="3200" dirty="0"/>
              <a:t>文本理解</a:t>
            </a:r>
            <a:endParaRPr lang="en-US" altLang="zh-TW" sz="3200" dirty="0"/>
          </a:p>
          <a:p>
            <a:pPr marL="514350" indent="-514350">
              <a:buFont typeface="+mj-lt"/>
              <a:buAutoNum type="arabicPeriod"/>
            </a:pPr>
            <a:r>
              <a:rPr lang="zh-TW" altLang="en-US" sz="3200" dirty="0"/>
              <a:t>情感分析</a:t>
            </a:r>
            <a:endParaRPr lang="en-US" altLang="zh-TW" sz="3200" dirty="0"/>
          </a:p>
          <a:p>
            <a:pPr marL="514350" indent="-514350">
              <a:buFont typeface="+mj-lt"/>
              <a:buAutoNum type="arabicPeriod"/>
            </a:pPr>
            <a:r>
              <a:rPr lang="zh-TW" altLang="en-US" sz="3200" dirty="0"/>
              <a:t>機器翻譯</a:t>
            </a:r>
            <a:endParaRPr lang="en-US" altLang="zh-TW" sz="3200" dirty="0"/>
          </a:p>
          <a:p>
            <a:pPr marL="514350" indent="-514350">
              <a:buFont typeface="+mj-lt"/>
              <a:buAutoNum type="arabicPeriod"/>
            </a:pPr>
            <a:r>
              <a:rPr lang="zh-TW" altLang="en-US" sz="3200" dirty="0"/>
              <a:t>文字生成</a:t>
            </a:r>
          </a:p>
        </p:txBody>
      </p:sp>
    </p:spTree>
    <p:extLst>
      <p:ext uri="{BB962C8B-B14F-4D97-AF65-F5344CB8AC3E}">
        <p14:creationId xmlns:p14="http://schemas.microsoft.com/office/powerpoint/2010/main" val="5339900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7" y="172352"/>
            <a:ext cx="5507043" cy="1206762"/>
          </a:xfrm>
          <a:prstGeom prst="rect">
            <a:avLst/>
          </a:prstGeom>
          <a:noFill/>
        </p:spPr>
        <p:txBody>
          <a:bodyPr wrap="square" rtlCol="0">
            <a:normAutofit/>
          </a:bodyPr>
          <a:lstStyle/>
          <a:p>
            <a:r>
              <a:rPr kumimoji="1" lang="en-US" altLang="zh-TW" sz="4000" dirty="0" err="1">
                <a:solidFill>
                  <a:schemeClr val="tx1">
                    <a:lumMod val="75000"/>
                    <a:lumOff val="25000"/>
                  </a:schemeClr>
                </a:solidFill>
                <a:latin typeface="Source Han Sans TC"/>
                <a:ea typeface="Source Han Sans TC"/>
              </a:rPr>
              <a:t>Langchain</a:t>
            </a:r>
            <a:r>
              <a:rPr kumimoji="1" lang="zh-TW" altLang="en-US" sz="4000" dirty="0">
                <a:solidFill>
                  <a:schemeClr val="tx1">
                    <a:lumMod val="75000"/>
                    <a:lumOff val="25000"/>
                  </a:schemeClr>
                </a:solidFill>
                <a:latin typeface="Source Han Sans TC"/>
                <a:ea typeface="Source Han Sans TC"/>
              </a:rPr>
              <a:t>介紹</a:t>
            </a:r>
            <a:endParaRPr kumimoji="1" lang="en-US" altLang="zh-CN" sz="4000" dirty="0">
              <a:solidFill>
                <a:schemeClr val="tx1">
                  <a:lumMod val="75000"/>
                  <a:lumOff val="25000"/>
                </a:schemeClr>
              </a:solidFill>
              <a:latin typeface="+mn-ea"/>
            </a:endParaRPr>
          </a:p>
        </p:txBody>
      </p:sp>
      <p:sp>
        <p:nvSpPr>
          <p:cNvPr id="14" name="文本框 13">
            <a:extLst>
              <a:ext uri="{FF2B5EF4-FFF2-40B4-BE49-F238E27FC236}">
                <a16:creationId xmlns:a16="http://schemas.microsoft.com/office/drawing/2014/main" id="{E722DF03-7DA6-5640-AF83-F5C08DD7C566}"/>
              </a:ext>
            </a:extLst>
          </p:cNvPr>
          <p:cNvSpPr txBox="1"/>
          <p:nvPr/>
        </p:nvSpPr>
        <p:spPr>
          <a:xfrm>
            <a:off x="6274050" y="1366101"/>
            <a:ext cx="4762498" cy="5491899"/>
          </a:xfrm>
          <a:prstGeom prst="rect">
            <a:avLst/>
          </a:prstGeom>
          <a:noFill/>
        </p:spPr>
        <p:txBody>
          <a:bodyPr wrap="square" rtlCol="0">
            <a:normAutofit/>
          </a:bodyPr>
          <a:lstStyle/>
          <a:p>
            <a:r>
              <a:rPr lang="en-US" altLang="zh-TW" sz="3200" dirty="0" err="1"/>
              <a:t>Langchain</a:t>
            </a:r>
            <a:r>
              <a:rPr lang="zh-TW" altLang="en-US" sz="3200" dirty="0"/>
              <a:t>是一個用來開發使用大型語言模型應用程式的框架，它提供了一套工具、組件和介面，以簡化創建使用大型語言模型的應用程式的過程。</a:t>
            </a:r>
            <a:endParaRPr lang="zh-TW" altLang="en-US" sz="4400" dirty="0"/>
          </a:p>
        </p:txBody>
      </p:sp>
      <p:pic>
        <p:nvPicPr>
          <p:cNvPr id="1026" name="Picture 2" descr="Mastering Prompt Engineering for LLM Applications with LangChain">
            <a:extLst>
              <a:ext uri="{FF2B5EF4-FFF2-40B4-BE49-F238E27FC236}">
                <a16:creationId xmlns:a16="http://schemas.microsoft.com/office/drawing/2014/main" id="{E1D6D218-AD60-196E-528E-F949F9607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228" y="1379114"/>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125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8" y="172352"/>
            <a:ext cx="4265846" cy="1326510"/>
          </a:xfrm>
          <a:prstGeom prst="rect">
            <a:avLst/>
          </a:prstGeom>
          <a:noFill/>
        </p:spPr>
        <p:txBody>
          <a:bodyPr wrap="square" rtlCol="0">
            <a:normAutofit/>
          </a:bodyPr>
          <a:lstStyle/>
          <a:p>
            <a:r>
              <a:rPr kumimoji="1" lang="en-US" altLang="zh-TW" sz="4000" dirty="0">
                <a:solidFill>
                  <a:schemeClr val="tx1">
                    <a:lumMod val="75000"/>
                    <a:lumOff val="25000"/>
                  </a:schemeClr>
                </a:solidFill>
                <a:latin typeface="Source Han Sans TC"/>
                <a:ea typeface="Source Han Sans TC"/>
              </a:rPr>
              <a:t>RAG</a:t>
            </a:r>
            <a:r>
              <a:rPr kumimoji="1" lang="zh-TW" altLang="en-US" sz="4000" dirty="0">
                <a:solidFill>
                  <a:schemeClr val="tx1">
                    <a:lumMod val="75000"/>
                    <a:lumOff val="25000"/>
                  </a:schemeClr>
                </a:solidFill>
                <a:latin typeface="Source Han Sans TC"/>
                <a:ea typeface="Source Han Sans TC"/>
              </a:rPr>
              <a:t>問答系統架構</a:t>
            </a:r>
            <a:endParaRPr kumimoji="1" lang="en-US" altLang="zh-CN" sz="4000" dirty="0">
              <a:solidFill>
                <a:schemeClr val="tx1">
                  <a:lumMod val="75000"/>
                  <a:lumOff val="25000"/>
                </a:schemeClr>
              </a:solidFill>
              <a:latin typeface="+mn-ea"/>
            </a:endParaRPr>
          </a:p>
        </p:txBody>
      </p:sp>
      <p:pic>
        <p:nvPicPr>
          <p:cNvPr id="6" name="圖片 5">
            <a:extLst>
              <a:ext uri="{FF2B5EF4-FFF2-40B4-BE49-F238E27FC236}">
                <a16:creationId xmlns:a16="http://schemas.microsoft.com/office/drawing/2014/main" id="{17F40755-1DB0-23E2-3641-DFC6F0291B20}"/>
              </a:ext>
            </a:extLst>
          </p:cNvPr>
          <p:cNvPicPr>
            <a:picLocks noChangeAspect="1"/>
          </p:cNvPicPr>
          <p:nvPr/>
        </p:nvPicPr>
        <p:blipFill>
          <a:blip r:embed="rId3"/>
          <a:stretch>
            <a:fillRect/>
          </a:stretch>
        </p:blipFill>
        <p:spPr>
          <a:xfrm>
            <a:off x="847725" y="1609725"/>
            <a:ext cx="10833136" cy="3943350"/>
          </a:xfrm>
          <a:prstGeom prst="rect">
            <a:avLst/>
          </a:prstGeom>
        </p:spPr>
      </p:pic>
    </p:spTree>
    <p:extLst>
      <p:ext uri="{BB962C8B-B14F-4D97-AF65-F5344CB8AC3E}">
        <p14:creationId xmlns:p14="http://schemas.microsoft.com/office/powerpoint/2010/main" val="11054620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8" y="172352"/>
            <a:ext cx="3983042" cy="1375198"/>
          </a:xfrm>
          <a:prstGeom prst="rect">
            <a:avLst/>
          </a:prstGeom>
          <a:noFill/>
        </p:spPr>
        <p:txBody>
          <a:bodyPr wrap="square" rtlCol="0">
            <a:normAutofit/>
          </a:bodyPr>
          <a:lstStyle/>
          <a:p>
            <a:r>
              <a:rPr kumimoji="1" lang="zh-TW" altLang="en-US" sz="4000" dirty="0">
                <a:solidFill>
                  <a:schemeClr val="tx1">
                    <a:lumMod val="75000"/>
                    <a:lumOff val="25000"/>
                  </a:schemeClr>
                </a:solidFill>
                <a:latin typeface="Source Han Sans TC"/>
                <a:ea typeface="Source Han Sans TC"/>
              </a:rPr>
              <a:t>文本切分介紹</a:t>
            </a:r>
            <a:endParaRPr kumimoji="1" lang="en-US" altLang="zh-CN" sz="4000" dirty="0">
              <a:solidFill>
                <a:schemeClr val="tx1">
                  <a:lumMod val="75000"/>
                  <a:lumOff val="25000"/>
                </a:schemeClr>
              </a:solidFill>
              <a:latin typeface="+mn-ea"/>
            </a:endParaRPr>
          </a:p>
        </p:txBody>
      </p:sp>
      <p:pic>
        <p:nvPicPr>
          <p:cNvPr id="38" name="圖片 37">
            <a:extLst>
              <a:ext uri="{FF2B5EF4-FFF2-40B4-BE49-F238E27FC236}">
                <a16:creationId xmlns:a16="http://schemas.microsoft.com/office/drawing/2014/main" id="{8BD2EC2E-D56E-E82F-FEDD-66C8C28F6FD0}"/>
              </a:ext>
            </a:extLst>
          </p:cNvPr>
          <p:cNvPicPr>
            <a:picLocks noChangeAspect="1"/>
          </p:cNvPicPr>
          <p:nvPr/>
        </p:nvPicPr>
        <p:blipFill>
          <a:blip r:embed="rId3"/>
          <a:stretch>
            <a:fillRect/>
          </a:stretch>
        </p:blipFill>
        <p:spPr>
          <a:xfrm>
            <a:off x="739982" y="1679525"/>
            <a:ext cx="10712035" cy="4344203"/>
          </a:xfrm>
          <a:prstGeom prst="rect">
            <a:avLst/>
          </a:prstGeom>
        </p:spPr>
      </p:pic>
    </p:spTree>
    <p:extLst>
      <p:ext uri="{BB962C8B-B14F-4D97-AF65-F5344CB8AC3E}">
        <p14:creationId xmlns:p14="http://schemas.microsoft.com/office/powerpoint/2010/main" val="159185016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8" y="172352"/>
            <a:ext cx="3144056" cy="1024852"/>
          </a:xfrm>
          <a:prstGeom prst="rect">
            <a:avLst/>
          </a:prstGeom>
          <a:noFill/>
        </p:spPr>
        <p:txBody>
          <a:bodyPr wrap="square" rtlCol="0">
            <a:normAutofit/>
          </a:bodyPr>
          <a:lstStyle/>
          <a:p>
            <a:r>
              <a:rPr kumimoji="1" lang="zh-TW" altLang="en-US" sz="4000" dirty="0">
                <a:solidFill>
                  <a:schemeClr val="tx1">
                    <a:lumMod val="75000"/>
                    <a:lumOff val="25000"/>
                  </a:schemeClr>
                </a:solidFill>
                <a:latin typeface="Source Han Sans TC"/>
                <a:ea typeface="Source Han Sans TC"/>
              </a:rPr>
              <a:t>記憶單元</a:t>
            </a:r>
            <a:endParaRPr kumimoji="1" lang="en-US" altLang="zh-CN" sz="4000" dirty="0">
              <a:solidFill>
                <a:schemeClr val="tx1">
                  <a:lumMod val="75000"/>
                  <a:lumOff val="25000"/>
                </a:schemeClr>
              </a:solidFill>
              <a:latin typeface="+mn-ea"/>
            </a:endParaRPr>
          </a:p>
        </p:txBody>
      </p:sp>
      <p:pic>
        <p:nvPicPr>
          <p:cNvPr id="3" name="Picture 2" descr="Diagram illustrating the READ and WRITE operations of a memory system in a conversational interface.">
            <a:extLst>
              <a:ext uri="{FF2B5EF4-FFF2-40B4-BE49-F238E27FC236}">
                <a16:creationId xmlns:a16="http://schemas.microsoft.com/office/drawing/2014/main" id="{1F4EF43A-88E4-9A73-6AFB-A39302C5BE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5" y="938573"/>
            <a:ext cx="10725150" cy="5481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61269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8" y="172351"/>
            <a:ext cx="3257178" cy="1100267"/>
          </a:xfrm>
          <a:prstGeom prst="rect">
            <a:avLst/>
          </a:prstGeom>
          <a:noFill/>
        </p:spPr>
        <p:txBody>
          <a:bodyPr wrap="square" rtlCol="0">
            <a:normAutofit/>
          </a:bodyPr>
          <a:lstStyle/>
          <a:p>
            <a:r>
              <a:rPr kumimoji="1" lang="en-US" altLang="zh-TW" sz="4000" dirty="0">
                <a:solidFill>
                  <a:schemeClr val="tx1">
                    <a:lumMod val="75000"/>
                    <a:lumOff val="25000"/>
                  </a:schemeClr>
                </a:solidFill>
                <a:latin typeface="Source Han Sans TC"/>
                <a:ea typeface="Source Han Sans TC"/>
              </a:rPr>
              <a:t>Prompt</a:t>
            </a:r>
            <a:r>
              <a:rPr kumimoji="1" lang="zh-TW" altLang="en-US" sz="4000" dirty="0">
                <a:solidFill>
                  <a:schemeClr val="tx1">
                    <a:lumMod val="75000"/>
                    <a:lumOff val="25000"/>
                  </a:schemeClr>
                </a:solidFill>
                <a:latin typeface="Source Han Sans TC"/>
                <a:ea typeface="Source Han Sans TC"/>
              </a:rPr>
              <a:t>介紹</a:t>
            </a:r>
            <a:endParaRPr kumimoji="1" lang="en-US" altLang="zh-CN" sz="4000" dirty="0">
              <a:solidFill>
                <a:schemeClr val="tx1">
                  <a:lumMod val="75000"/>
                  <a:lumOff val="25000"/>
                </a:schemeClr>
              </a:solidFill>
              <a:latin typeface="+mn-ea"/>
            </a:endParaRPr>
          </a:p>
        </p:txBody>
      </p:sp>
      <p:sp>
        <p:nvSpPr>
          <p:cNvPr id="6" name="文字方塊 5">
            <a:extLst>
              <a:ext uri="{FF2B5EF4-FFF2-40B4-BE49-F238E27FC236}">
                <a16:creationId xmlns:a16="http://schemas.microsoft.com/office/drawing/2014/main" id="{769EB5A8-7207-D90C-4F2F-5852158E0F03}"/>
              </a:ext>
            </a:extLst>
          </p:cNvPr>
          <p:cNvSpPr txBox="1"/>
          <p:nvPr/>
        </p:nvSpPr>
        <p:spPr>
          <a:xfrm>
            <a:off x="1152524" y="1628507"/>
            <a:ext cx="9556325" cy="3046988"/>
          </a:xfrm>
          <a:prstGeom prst="rect">
            <a:avLst/>
          </a:prstGeom>
          <a:noFill/>
        </p:spPr>
        <p:txBody>
          <a:bodyPr wrap="square">
            <a:spAutoFit/>
          </a:bodyPr>
          <a:lstStyle/>
          <a:p>
            <a:r>
              <a:rPr lang="en-US" altLang="zh-TW" sz="3200" dirty="0"/>
              <a:t>Prompt</a:t>
            </a:r>
            <a:r>
              <a:rPr lang="zh-TW" altLang="en-US" sz="3200" dirty="0"/>
              <a:t>，或稱為提示，是指導語言模型生成特定回應的輸入。在與語言模型互動時，我們所提供的每一句話或問題，都可以被視為一個</a:t>
            </a:r>
            <a:r>
              <a:rPr lang="en-US" altLang="zh-TW" sz="3200" dirty="0"/>
              <a:t>Prompt</a:t>
            </a:r>
            <a:r>
              <a:rPr lang="zh-TW" altLang="en-US" sz="3200" dirty="0"/>
              <a:t>。</a:t>
            </a:r>
            <a:endParaRPr lang="en-US" altLang="zh-TW" sz="3200" dirty="0"/>
          </a:p>
          <a:p>
            <a:endParaRPr lang="en-US" altLang="zh-TW" sz="3200" dirty="0"/>
          </a:p>
          <a:p>
            <a:r>
              <a:rPr lang="zh-TW" altLang="en-US" sz="3200" dirty="0"/>
              <a:t>這些</a:t>
            </a:r>
            <a:r>
              <a:rPr lang="en-US" altLang="zh-TW" sz="3200" dirty="0"/>
              <a:t>Prompts</a:t>
            </a:r>
            <a:r>
              <a:rPr lang="zh-TW" altLang="en-US" sz="3200" dirty="0"/>
              <a:t>決定了模型的回應方向，並且影響其生成的品質和關聯性。</a:t>
            </a:r>
          </a:p>
        </p:txBody>
      </p:sp>
    </p:spTree>
    <p:extLst>
      <p:ext uri="{BB962C8B-B14F-4D97-AF65-F5344CB8AC3E}">
        <p14:creationId xmlns:p14="http://schemas.microsoft.com/office/powerpoint/2010/main" val="379915736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8" y="172351"/>
            <a:ext cx="3869920" cy="1458485"/>
          </a:xfrm>
          <a:prstGeom prst="rect">
            <a:avLst/>
          </a:prstGeom>
          <a:noFill/>
        </p:spPr>
        <p:txBody>
          <a:bodyPr wrap="square" rtlCol="0">
            <a:normAutofit/>
          </a:bodyPr>
          <a:lstStyle/>
          <a:p>
            <a:r>
              <a:rPr kumimoji="1" lang="en-US" altLang="zh-TW" sz="4000" dirty="0" err="1">
                <a:solidFill>
                  <a:schemeClr val="tx1">
                    <a:lumMod val="75000"/>
                    <a:lumOff val="25000"/>
                  </a:schemeClr>
                </a:solidFill>
                <a:latin typeface="Source Han Sans TC"/>
                <a:ea typeface="Source Han Sans TC"/>
              </a:rPr>
              <a:t>Huggingface</a:t>
            </a:r>
            <a:r>
              <a:rPr kumimoji="1" lang="zh-TW" altLang="en-US" sz="4000" dirty="0">
                <a:solidFill>
                  <a:schemeClr val="tx1">
                    <a:lumMod val="75000"/>
                    <a:lumOff val="25000"/>
                  </a:schemeClr>
                </a:solidFill>
                <a:latin typeface="Source Han Sans TC"/>
                <a:ea typeface="Source Han Sans TC"/>
              </a:rPr>
              <a:t>介紹</a:t>
            </a:r>
            <a:endParaRPr kumimoji="1" lang="en-US" altLang="zh-CN" sz="4000" dirty="0">
              <a:solidFill>
                <a:schemeClr val="tx1">
                  <a:lumMod val="75000"/>
                  <a:lumOff val="25000"/>
                </a:schemeClr>
              </a:solidFill>
              <a:latin typeface="+mn-ea"/>
            </a:endParaRPr>
          </a:p>
        </p:txBody>
      </p:sp>
      <p:pic>
        <p:nvPicPr>
          <p:cNvPr id="1026" name="Picture 2" descr="Hugging Face - Current Openings">
            <a:extLst>
              <a:ext uri="{FF2B5EF4-FFF2-40B4-BE49-F238E27FC236}">
                <a16:creationId xmlns:a16="http://schemas.microsoft.com/office/drawing/2014/main" id="{EFF7D308-FEB4-FD6D-DA80-AA00EEABD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900" y="1190625"/>
            <a:ext cx="4800600" cy="480060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0464DBAB-0534-7A93-C6D2-33C4DDA159C5}"/>
              </a:ext>
            </a:extLst>
          </p:cNvPr>
          <p:cNvSpPr txBox="1"/>
          <p:nvPr/>
        </p:nvSpPr>
        <p:spPr>
          <a:xfrm>
            <a:off x="800786" y="1012436"/>
            <a:ext cx="6768937" cy="5509200"/>
          </a:xfrm>
          <a:prstGeom prst="rect">
            <a:avLst/>
          </a:prstGeom>
          <a:noFill/>
        </p:spPr>
        <p:txBody>
          <a:bodyPr wrap="square">
            <a:spAutoFit/>
          </a:bodyPr>
          <a:lstStyle/>
          <a:p>
            <a:r>
              <a:rPr lang="en-US" altLang="zh-TW" sz="3200" dirty="0"/>
              <a:t>Hugging Face Hub </a:t>
            </a:r>
            <a:r>
              <a:rPr lang="zh-TW" altLang="en-US" sz="3200" dirty="0"/>
              <a:t>是一個開放原始碼的平台，旨在幫助開發人員共同協作並構建機器學習應用程式。以下是 </a:t>
            </a:r>
            <a:r>
              <a:rPr lang="en-US" altLang="zh-TW" sz="3200" dirty="0"/>
              <a:t>Hugging Face Hub </a:t>
            </a:r>
            <a:r>
              <a:rPr lang="zh-TW" altLang="en-US" sz="3200" dirty="0"/>
              <a:t>的一些關鍵特點：</a:t>
            </a:r>
          </a:p>
          <a:p>
            <a:endParaRPr lang="zh-TW" altLang="en-US" sz="3200" dirty="0"/>
          </a:p>
          <a:p>
            <a:r>
              <a:rPr lang="zh-TW" altLang="en-US" sz="3200" dirty="0">
                <a:highlight>
                  <a:srgbClr val="FFFF00"/>
                </a:highlight>
              </a:rPr>
              <a:t>模型</a:t>
            </a:r>
            <a:r>
              <a:rPr lang="zh-TW" altLang="en-US" sz="3200" dirty="0"/>
              <a:t>和</a:t>
            </a:r>
            <a:r>
              <a:rPr lang="zh-TW" altLang="en-US" sz="3200" dirty="0">
                <a:highlight>
                  <a:srgbClr val="FFFF00"/>
                </a:highlight>
              </a:rPr>
              <a:t>數據集</a:t>
            </a:r>
            <a:r>
              <a:rPr lang="zh-TW" altLang="en-US" sz="3200" dirty="0"/>
              <a:t>、演示應用程式</a:t>
            </a:r>
            <a:r>
              <a:rPr lang="en-US" altLang="zh-TW" sz="3200" dirty="0"/>
              <a:t>(Spaces)</a:t>
            </a:r>
            <a:r>
              <a:rPr lang="zh-TW" altLang="en-US" sz="3200" dirty="0"/>
              <a:t>、社區共享</a:t>
            </a:r>
            <a:endParaRPr lang="en-US" altLang="zh-TW" sz="3200" dirty="0"/>
          </a:p>
          <a:p>
            <a:endParaRPr lang="en-US" altLang="zh-TW" sz="3200" dirty="0"/>
          </a:p>
          <a:p>
            <a:r>
              <a:rPr lang="en-US" altLang="zh-TW" sz="3200" dirty="0"/>
              <a:t>Hugging Face Hub </a:t>
            </a:r>
            <a:r>
              <a:rPr lang="zh-TW" altLang="en-US" sz="3200" dirty="0"/>
              <a:t>的目標是推動開源機器學習的發展，讓更多人參與並共享知識和資源。</a:t>
            </a:r>
          </a:p>
        </p:txBody>
      </p:sp>
    </p:spTree>
    <p:extLst>
      <p:ext uri="{BB962C8B-B14F-4D97-AF65-F5344CB8AC3E}">
        <p14:creationId xmlns:p14="http://schemas.microsoft.com/office/powerpoint/2010/main" val="175042108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8" y="172351"/>
            <a:ext cx="3351446" cy="1081413"/>
          </a:xfrm>
          <a:prstGeom prst="rect">
            <a:avLst/>
          </a:prstGeom>
          <a:noFill/>
        </p:spPr>
        <p:txBody>
          <a:bodyPr wrap="square" rtlCol="0">
            <a:normAutofit/>
          </a:bodyPr>
          <a:lstStyle/>
          <a:p>
            <a:r>
              <a:rPr kumimoji="1" lang="en-US" altLang="zh-CN" sz="4000" dirty="0">
                <a:solidFill>
                  <a:schemeClr val="tx1">
                    <a:lumMod val="75000"/>
                    <a:lumOff val="25000"/>
                  </a:schemeClr>
                </a:solidFill>
                <a:latin typeface="+mn-ea"/>
              </a:rPr>
              <a:t>pipeline</a:t>
            </a:r>
            <a:r>
              <a:rPr kumimoji="1" lang="zh-TW" altLang="en-US" sz="4000" dirty="0">
                <a:solidFill>
                  <a:schemeClr val="tx1">
                    <a:lumMod val="75000"/>
                    <a:lumOff val="25000"/>
                  </a:schemeClr>
                </a:solidFill>
                <a:latin typeface="+mn-ea"/>
              </a:rPr>
              <a:t>介紹</a:t>
            </a:r>
            <a:endParaRPr kumimoji="1" lang="en-US" altLang="zh-CN" sz="4000" dirty="0">
              <a:solidFill>
                <a:schemeClr val="tx1">
                  <a:lumMod val="75000"/>
                  <a:lumOff val="25000"/>
                </a:schemeClr>
              </a:solidFill>
              <a:latin typeface="+mn-ea"/>
            </a:endParaRPr>
          </a:p>
        </p:txBody>
      </p:sp>
      <p:sp>
        <p:nvSpPr>
          <p:cNvPr id="6" name="文字方塊 5">
            <a:extLst>
              <a:ext uri="{FF2B5EF4-FFF2-40B4-BE49-F238E27FC236}">
                <a16:creationId xmlns:a16="http://schemas.microsoft.com/office/drawing/2014/main" id="{F03356DB-8A4C-3E95-6012-88429805E6A8}"/>
              </a:ext>
            </a:extLst>
          </p:cNvPr>
          <p:cNvSpPr txBox="1"/>
          <p:nvPr/>
        </p:nvSpPr>
        <p:spPr>
          <a:xfrm>
            <a:off x="1001204" y="1235760"/>
            <a:ext cx="10810581" cy="3539430"/>
          </a:xfrm>
          <a:prstGeom prst="rect">
            <a:avLst/>
          </a:prstGeom>
          <a:noFill/>
        </p:spPr>
        <p:txBody>
          <a:bodyPr wrap="square">
            <a:spAutoFit/>
          </a:bodyPr>
          <a:lstStyle/>
          <a:p>
            <a:r>
              <a:rPr lang="en-US" altLang="zh-TW" sz="3200" dirty="0"/>
              <a:t>pipeline</a:t>
            </a:r>
            <a:r>
              <a:rPr lang="zh-TW" altLang="en-US" sz="3200" dirty="0"/>
              <a:t>是</a:t>
            </a:r>
            <a:r>
              <a:rPr lang="en-US" altLang="zh-TW" sz="3200" dirty="0"/>
              <a:t>transformers</a:t>
            </a:r>
            <a:r>
              <a:rPr lang="zh-TW" altLang="en-US" sz="3200" dirty="0"/>
              <a:t>庫中的一個高級</a:t>
            </a:r>
            <a:r>
              <a:rPr lang="en-US" altLang="zh-TW" sz="3200" dirty="0"/>
              <a:t>API</a:t>
            </a:r>
            <a:r>
              <a:rPr lang="zh-TW" altLang="en-US" sz="3200" dirty="0"/>
              <a:t>，它將多個預訓練模型和數據處理步驟集成在一起，形成一條管道</a:t>
            </a:r>
            <a:r>
              <a:rPr lang="en-US" altLang="zh-TW" sz="3200" dirty="0"/>
              <a:t>(pipeline)</a:t>
            </a:r>
          </a:p>
          <a:p>
            <a:r>
              <a:rPr lang="zh-TW" altLang="en-US" sz="3200" dirty="0"/>
              <a:t>，從而簡化了使用多個模型進行複雜</a:t>
            </a:r>
            <a:r>
              <a:rPr lang="en-US" altLang="zh-TW" sz="3200" dirty="0"/>
              <a:t>NLP</a:t>
            </a:r>
            <a:r>
              <a:rPr lang="zh-TW" altLang="en-US" sz="3200" dirty="0"/>
              <a:t>任務的過程。</a:t>
            </a:r>
            <a:endParaRPr lang="en-US" altLang="zh-TW" sz="3200" dirty="0"/>
          </a:p>
          <a:p>
            <a:endParaRPr lang="en-US" altLang="zh-TW" sz="3200" dirty="0"/>
          </a:p>
          <a:p>
            <a:endParaRPr lang="en-US" altLang="zh-TW" sz="3200" dirty="0"/>
          </a:p>
          <a:p>
            <a:r>
              <a:rPr lang="en-US" altLang="zh-TW" sz="3200" dirty="0"/>
              <a:t>pipeline</a:t>
            </a:r>
            <a:r>
              <a:rPr lang="zh-TW" altLang="en-US" sz="3200" dirty="0"/>
              <a:t>支持多種常見</a:t>
            </a:r>
            <a:r>
              <a:rPr lang="en-US" altLang="zh-TW" sz="3200" dirty="0"/>
              <a:t>NLP</a:t>
            </a:r>
            <a:r>
              <a:rPr lang="zh-TW" altLang="en-US" sz="3200" dirty="0"/>
              <a:t>任務，如情感分析、文字生成、命名實體識別、問答等。</a:t>
            </a:r>
          </a:p>
        </p:txBody>
      </p:sp>
    </p:spTree>
    <p:extLst>
      <p:ext uri="{BB962C8B-B14F-4D97-AF65-F5344CB8AC3E}">
        <p14:creationId xmlns:p14="http://schemas.microsoft.com/office/powerpoint/2010/main" val="210414237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8" y="172352"/>
            <a:ext cx="3115776" cy="1065898"/>
          </a:xfrm>
          <a:prstGeom prst="rect">
            <a:avLst/>
          </a:prstGeom>
          <a:noFill/>
        </p:spPr>
        <p:txBody>
          <a:bodyPr wrap="square" rtlCol="0">
            <a:normAutofit/>
          </a:bodyPr>
          <a:lstStyle/>
          <a:p>
            <a:r>
              <a:rPr kumimoji="1" lang="en-US" altLang="zh-CN" sz="4000" dirty="0">
                <a:solidFill>
                  <a:schemeClr val="tx1">
                    <a:lumMod val="75000"/>
                    <a:lumOff val="25000"/>
                  </a:schemeClr>
                </a:solidFill>
                <a:latin typeface="+mn-ea"/>
              </a:rPr>
              <a:t>pipeline</a:t>
            </a:r>
            <a:r>
              <a:rPr kumimoji="1" lang="zh-TW" altLang="en-US" sz="4000" dirty="0">
                <a:solidFill>
                  <a:schemeClr val="tx1">
                    <a:lumMod val="75000"/>
                    <a:lumOff val="25000"/>
                  </a:schemeClr>
                </a:solidFill>
                <a:latin typeface="+mn-ea"/>
              </a:rPr>
              <a:t>介紹</a:t>
            </a:r>
            <a:endParaRPr kumimoji="1" lang="en-US" altLang="zh-CN" sz="4000" dirty="0">
              <a:solidFill>
                <a:schemeClr val="tx1">
                  <a:lumMod val="75000"/>
                  <a:lumOff val="25000"/>
                </a:schemeClr>
              </a:solidFill>
              <a:latin typeface="+mn-ea"/>
            </a:endParaRPr>
          </a:p>
        </p:txBody>
      </p:sp>
      <p:pic>
        <p:nvPicPr>
          <p:cNvPr id="2050" name="Picture 2">
            <a:extLst>
              <a:ext uri="{FF2B5EF4-FFF2-40B4-BE49-F238E27FC236}">
                <a16:creationId xmlns:a16="http://schemas.microsoft.com/office/drawing/2014/main" id="{26A43D1A-87BA-1955-64D4-A7892E8D4C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76500"/>
            <a:ext cx="12192000" cy="438150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DA74D9B5-6F87-B6B7-F4FE-93A4294DF4EE}"/>
              </a:ext>
            </a:extLst>
          </p:cNvPr>
          <p:cNvSpPr txBox="1"/>
          <p:nvPr/>
        </p:nvSpPr>
        <p:spPr>
          <a:xfrm>
            <a:off x="588958" y="1238250"/>
            <a:ext cx="11364022" cy="1077218"/>
          </a:xfrm>
          <a:prstGeom prst="rect">
            <a:avLst/>
          </a:prstGeom>
          <a:noFill/>
        </p:spPr>
        <p:txBody>
          <a:bodyPr wrap="square">
            <a:spAutoFit/>
          </a:bodyPr>
          <a:lstStyle/>
          <a:p>
            <a:r>
              <a:rPr lang="zh-CN" altLang="en-US" sz="3200" dirty="0"/>
              <a:t>將資料預處理、模型調用、結果後處理三部分組裝成的流水線</a:t>
            </a:r>
          </a:p>
          <a:p>
            <a:r>
              <a:rPr lang="zh-CN" altLang="en-US" sz="3200" dirty="0"/>
              <a:t>使我們能夠直接輸入文本便獲得最終的答案</a:t>
            </a:r>
          </a:p>
        </p:txBody>
      </p:sp>
    </p:spTree>
    <p:extLst>
      <p:ext uri="{BB962C8B-B14F-4D97-AF65-F5344CB8AC3E}">
        <p14:creationId xmlns:p14="http://schemas.microsoft.com/office/powerpoint/2010/main" val="311495137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1541CFB-B35F-7344-B8D8-D903067A74F8}"/>
              </a:ext>
            </a:extLst>
          </p:cNvPr>
          <p:cNvSpPr txBox="1"/>
          <p:nvPr/>
        </p:nvSpPr>
        <p:spPr>
          <a:xfrm>
            <a:off x="2772686" y="2851650"/>
            <a:ext cx="7023652" cy="1005840"/>
          </a:xfrm>
          <a:prstGeom prst="rect">
            <a:avLst/>
          </a:prstGeom>
          <a:noFill/>
        </p:spPr>
        <p:txBody>
          <a:bodyPr wrap="square" rtlCol="0">
            <a:normAutofit/>
          </a:bodyPr>
          <a:lstStyle/>
          <a:p>
            <a:pPr algn="dist"/>
            <a:r>
              <a:rPr kumimoji="1" lang="zh-TW" altLang="zh-TW" sz="6000" dirty="0">
                <a:solidFill>
                  <a:schemeClr val="tx1">
                    <a:lumMod val="75000"/>
                    <a:lumOff val="25000"/>
                  </a:schemeClr>
                </a:solidFill>
                <a:latin typeface="Source Han Sans TC"/>
                <a:ea typeface="Source Han Sans TC"/>
              </a:rPr>
              <a:t>報告結束感謝聆聽</a:t>
            </a:r>
          </a:p>
        </p:txBody>
      </p:sp>
      <p:sp>
        <p:nvSpPr>
          <p:cNvPr id="5" name="文本框 4">
            <a:extLst>
              <a:ext uri="{FF2B5EF4-FFF2-40B4-BE49-F238E27FC236}">
                <a16:creationId xmlns:a16="http://schemas.microsoft.com/office/drawing/2014/main" id="{F873C535-CF7D-124D-AA9F-CD4F0E118127}"/>
              </a:ext>
            </a:extLst>
          </p:cNvPr>
          <p:cNvSpPr txBox="1"/>
          <p:nvPr/>
        </p:nvSpPr>
        <p:spPr>
          <a:xfrm>
            <a:off x="3107114" y="2158096"/>
            <a:ext cx="6354796" cy="365760"/>
          </a:xfrm>
          <a:prstGeom prst="rect">
            <a:avLst/>
          </a:prstGeom>
          <a:noFill/>
        </p:spPr>
        <p:txBody>
          <a:bodyPr wrap="square" rtlCol="0">
            <a:normAutofit/>
          </a:bodyPr>
          <a:lstStyle/>
          <a:p>
            <a:pPr algn="ctr"/>
            <a:r>
              <a:rPr lang="zh-TW" altLang="en-US" b="1" dirty="0"/>
              <a:t>調用語言模型結合檢索增強生成搭建自己的問答系統應用</a:t>
            </a:r>
            <a:endParaRPr lang="zh-TW" altLang="zh-TW" dirty="0"/>
          </a:p>
        </p:txBody>
      </p:sp>
      <p:sp>
        <p:nvSpPr>
          <p:cNvPr id="7" name="文本框 6">
            <a:extLst>
              <a:ext uri="{FF2B5EF4-FFF2-40B4-BE49-F238E27FC236}">
                <a16:creationId xmlns:a16="http://schemas.microsoft.com/office/drawing/2014/main" id="{9FE9B42D-54DB-8D4E-B06B-BE140092E819}"/>
              </a:ext>
            </a:extLst>
          </p:cNvPr>
          <p:cNvSpPr txBox="1"/>
          <p:nvPr/>
        </p:nvSpPr>
        <p:spPr>
          <a:xfrm>
            <a:off x="5013481" y="4740905"/>
            <a:ext cx="2542062" cy="1005839"/>
          </a:xfrm>
          <a:prstGeom prst="rect">
            <a:avLst/>
          </a:prstGeom>
          <a:noFill/>
        </p:spPr>
        <p:txBody>
          <a:bodyPr wrap="square" rtlCol="0">
            <a:normAutofit/>
          </a:bodyPr>
          <a:lstStyle/>
          <a:p>
            <a:pPr algn="ctr"/>
            <a:r>
              <a:rPr kumimoji="1" lang="en-US" altLang="zh-TW" sz="2800" dirty="0">
                <a:solidFill>
                  <a:schemeClr val="tx1">
                    <a:lumMod val="75000"/>
                    <a:lumOff val="25000"/>
                  </a:schemeClr>
                </a:solidFill>
                <a:latin typeface="Source Han Sans TC"/>
                <a:ea typeface="Source Han Sans TC"/>
              </a:rPr>
              <a:t>TA</a:t>
            </a:r>
            <a:r>
              <a:rPr kumimoji="1" lang="zh-TW" altLang="en-US" sz="2800" dirty="0">
                <a:solidFill>
                  <a:schemeClr val="tx1">
                    <a:lumMod val="75000"/>
                    <a:lumOff val="25000"/>
                  </a:schemeClr>
                </a:solidFill>
                <a:latin typeface="Source Han Sans TC"/>
                <a:ea typeface="Source Han Sans TC"/>
              </a:rPr>
              <a:t>：徐金廷</a:t>
            </a:r>
          </a:p>
        </p:txBody>
      </p:sp>
      <p:cxnSp>
        <p:nvCxnSpPr>
          <p:cNvPr id="9" name="直线连接符 8">
            <a:extLst>
              <a:ext uri="{FF2B5EF4-FFF2-40B4-BE49-F238E27FC236}">
                <a16:creationId xmlns:a16="http://schemas.microsoft.com/office/drawing/2014/main" id="{5B880399-DCD5-AE4C-AF1E-FB10EF255E1A}"/>
              </a:ext>
            </a:extLst>
          </p:cNvPr>
          <p:cNvCxnSpPr/>
          <p:nvPr/>
        </p:nvCxnSpPr>
        <p:spPr>
          <a:xfrm>
            <a:off x="4145001" y="2126512"/>
            <a:ext cx="427902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764181B8-5A36-3D4C-AB69-5B1E943E9897}"/>
              </a:ext>
            </a:extLst>
          </p:cNvPr>
          <p:cNvCxnSpPr/>
          <p:nvPr/>
        </p:nvCxnSpPr>
        <p:spPr>
          <a:xfrm>
            <a:off x="4145001" y="2531515"/>
            <a:ext cx="427902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405591"/>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8" y="172351"/>
            <a:ext cx="4059242" cy="856349"/>
          </a:xfrm>
          <a:prstGeom prst="rect">
            <a:avLst/>
          </a:prstGeom>
          <a:noFill/>
        </p:spPr>
        <p:txBody>
          <a:bodyPr wrap="square" rtlCol="0">
            <a:normAutofit/>
          </a:bodyPr>
          <a:lstStyle/>
          <a:p>
            <a:r>
              <a:rPr kumimoji="1" lang="zh-TW" altLang="en-US" sz="4000" dirty="0">
                <a:solidFill>
                  <a:schemeClr val="tx1">
                    <a:lumMod val="75000"/>
                    <a:lumOff val="25000"/>
                  </a:schemeClr>
                </a:solidFill>
                <a:latin typeface="Source Han Sans TC"/>
                <a:ea typeface="Source Han Sans TC"/>
              </a:rPr>
              <a:t>大型語言模型</a:t>
            </a:r>
            <a:endParaRPr kumimoji="1" lang="en-US" altLang="zh-CN" sz="4000" dirty="0">
              <a:solidFill>
                <a:schemeClr val="tx1">
                  <a:lumMod val="75000"/>
                  <a:lumOff val="25000"/>
                </a:schemeClr>
              </a:solidFill>
              <a:latin typeface="+mn-ea"/>
            </a:endParaRPr>
          </a:p>
        </p:txBody>
      </p:sp>
      <p:sp>
        <p:nvSpPr>
          <p:cNvPr id="14" name="文本框 13">
            <a:extLst>
              <a:ext uri="{FF2B5EF4-FFF2-40B4-BE49-F238E27FC236}">
                <a16:creationId xmlns:a16="http://schemas.microsoft.com/office/drawing/2014/main" id="{E722DF03-7DA6-5640-AF83-F5C08DD7C566}"/>
              </a:ext>
            </a:extLst>
          </p:cNvPr>
          <p:cNvSpPr txBox="1"/>
          <p:nvPr/>
        </p:nvSpPr>
        <p:spPr>
          <a:xfrm>
            <a:off x="1039902" y="1562100"/>
            <a:ext cx="10112196" cy="4281545"/>
          </a:xfrm>
          <a:prstGeom prst="rect">
            <a:avLst/>
          </a:prstGeom>
          <a:noFill/>
        </p:spPr>
        <p:txBody>
          <a:bodyPr wrap="square" rtlCol="0">
            <a:normAutofit/>
          </a:bodyPr>
          <a:lstStyle/>
          <a:p>
            <a:r>
              <a:rPr lang="zh-TW" altLang="en-US" sz="3200" dirty="0"/>
              <a:t>大型語言模型是經過大量文字和程式碼訓練的</a:t>
            </a:r>
            <a:r>
              <a:rPr lang="zh-TW" altLang="en-US" sz="3200" dirty="0">
                <a:highlight>
                  <a:srgbClr val="FFFF00"/>
                </a:highlight>
              </a:rPr>
              <a:t>神經網路</a:t>
            </a:r>
            <a:r>
              <a:rPr lang="zh-TW" altLang="en-US" sz="3200" dirty="0"/>
              <a:t>。這些模型可以學習語言的模式，並使用這些模式來理解新的輸入和生成新的輸出。</a:t>
            </a:r>
            <a:endParaRPr lang="en-US" altLang="zh-TW" sz="3200" dirty="0"/>
          </a:p>
          <a:p>
            <a:endParaRPr lang="en-US" altLang="zh-TW" sz="3200" dirty="0"/>
          </a:p>
          <a:p>
            <a:r>
              <a:rPr lang="zh-TW" altLang="en-US" sz="3200" dirty="0"/>
              <a:t>大型語言模型的優點是它們可以</a:t>
            </a:r>
            <a:r>
              <a:rPr lang="zh-TW" altLang="en-US" sz="3200" dirty="0">
                <a:highlight>
                  <a:srgbClr val="FFFF00"/>
                </a:highlight>
              </a:rPr>
              <a:t>理解複雜的問題或含糊不清的語言</a:t>
            </a:r>
            <a:r>
              <a:rPr lang="zh-TW" altLang="en-US" sz="3200" dirty="0"/>
              <a:t>。它們還可以適應新的語言或新的情況。</a:t>
            </a:r>
            <a:endParaRPr lang="en-US" altLang="zh-TW" sz="3200" dirty="0"/>
          </a:p>
          <a:p>
            <a:endParaRPr lang="en-US" altLang="zh-TW" sz="2800" dirty="0"/>
          </a:p>
          <a:p>
            <a:endParaRPr lang="zh-TW" altLang="en-US" dirty="0"/>
          </a:p>
          <a:p>
            <a:endParaRPr lang="zh-TW" altLang="en-US" dirty="0"/>
          </a:p>
        </p:txBody>
      </p:sp>
    </p:spTree>
    <p:extLst>
      <p:ext uri="{BB962C8B-B14F-4D97-AF65-F5344CB8AC3E}">
        <p14:creationId xmlns:p14="http://schemas.microsoft.com/office/powerpoint/2010/main" val="245974632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8" y="172351"/>
            <a:ext cx="6173792" cy="856349"/>
          </a:xfrm>
          <a:prstGeom prst="rect">
            <a:avLst/>
          </a:prstGeom>
          <a:noFill/>
        </p:spPr>
        <p:txBody>
          <a:bodyPr wrap="square" rtlCol="0">
            <a:normAutofit/>
          </a:bodyPr>
          <a:lstStyle/>
          <a:p>
            <a:r>
              <a:rPr kumimoji="1" lang="zh-TW" altLang="en-US" sz="4000" dirty="0">
                <a:solidFill>
                  <a:schemeClr val="tx1">
                    <a:lumMod val="75000"/>
                    <a:lumOff val="25000"/>
                  </a:schemeClr>
                </a:solidFill>
                <a:latin typeface="Source Han Sans TC"/>
                <a:ea typeface="Source Han Sans TC"/>
              </a:rPr>
              <a:t>大型語言模型的缺點</a:t>
            </a:r>
            <a:r>
              <a:rPr kumimoji="1" lang="en-US" altLang="zh-TW" sz="4000" dirty="0">
                <a:solidFill>
                  <a:schemeClr val="tx1">
                    <a:lumMod val="75000"/>
                    <a:lumOff val="25000"/>
                  </a:schemeClr>
                </a:solidFill>
                <a:latin typeface="Source Han Sans TC"/>
                <a:ea typeface="Source Han Sans TC"/>
              </a:rPr>
              <a:t>?</a:t>
            </a:r>
            <a:endParaRPr kumimoji="1" lang="en-US" altLang="zh-CN" sz="4000" dirty="0">
              <a:solidFill>
                <a:schemeClr val="tx1">
                  <a:lumMod val="75000"/>
                  <a:lumOff val="25000"/>
                </a:schemeClr>
              </a:solidFill>
              <a:latin typeface="+mn-ea"/>
            </a:endParaRPr>
          </a:p>
        </p:txBody>
      </p:sp>
      <p:sp>
        <p:nvSpPr>
          <p:cNvPr id="14" name="文本框 13">
            <a:extLst>
              <a:ext uri="{FF2B5EF4-FFF2-40B4-BE49-F238E27FC236}">
                <a16:creationId xmlns:a16="http://schemas.microsoft.com/office/drawing/2014/main" id="{E722DF03-7DA6-5640-AF83-F5C08DD7C566}"/>
              </a:ext>
            </a:extLst>
          </p:cNvPr>
          <p:cNvSpPr txBox="1"/>
          <p:nvPr/>
        </p:nvSpPr>
        <p:spPr>
          <a:xfrm>
            <a:off x="1041579" y="1547754"/>
            <a:ext cx="10112196" cy="4281545"/>
          </a:xfrm>
          <a:prstGeom prst="rect">
            <a:avLst/>
          </a:prstGeom>
          <a:noFill/>
        </p:spPr>
        <p:txBody>
          <a:bodyPr wrap="square" rtlCol="0">
            <a:normAutofit/>
          </a:bodyPr>
          <a:lstStyle/>
          <a:p>
            <a:endParaRPr lang="en-US" altLang="zh-TW" sz="3200" dirty="0"/>
          </a:p>
          <a:p>
            <a:r>
              <a:rPr lang="zh-TW" altLang="en-US" sz="3200" dirty="0"/>
              <a:t>但是大型語言模型也有一些缺點：</a:t>
            </a:r>
          </a:p>
          <a:p>
            <a:r>
              <a:rPr lang="zh-TW" altLang="en-US" sz="3200" dirty="0"/>
              <a:t>它們的訓練需要大量的數據和計算資源。</a:t>
            </a:r>
          </a:p>
          <a:p>
            <a:r>
              <a:rPr lang="zh-TW" altLang="en-US" sz="3200" dirty="0"/>
              <a:t>它們的輸出有時可能</a:t>
            </a:r>
            <a:r>
              <a:rPr lang="zh-TW" altLang="en-US" sz="3200" dirty="0">
                <a:highlight>
                  <a:srgbClr val="FFFF00"/>
                </a:highlight>
              </a:rPr>
              <a:t>不準確</a:t>
            </a:r>
            <a:r>
              <a:rPr lang="zh-TW" altLang="en-US" sz="3200" dirty="0"/>
              <a:t>或</a:t>
            </a:r>
            <a:r>
              <a:rPr lang="zh-TW" altLang="en-US" sz="3200" dirty="0">
                <a:highlight>
                  <a:srgbClr val="FFFF00"/>
                </a:highlight>
              </a:rPr>
              <a:t>不一致</a:t>
            </a:r>
            <a:r>
              <a:rPr lang="zh-TW" altLang="en-US" sz="3200" dirty="0"/>
              <a:t>。</a:t>
            </a:r>
          </a:p>
          <a:p>
            <a:endParaRPr lang="zh-TW" altLang="en-US" dirty="0"/>
          </a:p>
          <a:p>
            <a:endParaRPr lang="zh-TW" altLang="en-US" dirty="0"/>
          </a:p>
          <a:p>
            <a:endParaRPr lang="zh-TW" altLang="en-US" dirty="0"/>
          </a:p>
        </p:txBody>
      </p:sp>
    </p:spTree>
    <p:extLst>
      <p:ext uri="{BB962C8B-B14F-4D97-AF65-F5344CB8AC3E}">
        <p14:creationId xmlns:p14="http://schemas.microsoft.com/office/powerpoint/2010/main" val="188588848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DD117A3-5EEE-824A-8E58-2B906A2307C2}"/>
              </a:ext>
            </a:extLst>
          </p:cNvPr>
          <p:cNvSpPr txBox="1"/>
          <p:nvPr/>
        </p:nvSpPr>
        <p:spPr>
          <a:xfrm>
            <a:off x="2695759" y="2880360"/>
            <a:ext cx="6800482" cy="1097280"/>
          </a:xfrm>
          <a:prstGeom prst="rect">
            <a:avLst/>
          </a:prstGeom>
          <a:noFill/>
        </p:spPr>
        <p:txBody>
          <a:bodyPr wrap="square" rtlCol="0">
            <a:normAutofit/>
          </a:bodyPr>
          <a:lstStyle/>
          <a:p>
            <a:pPr algn="dist"/>
            <a:r>
              <a:rPr kumimoji="1" lang="zh-TW" altLang="en-US" sz="6600" dirty="0">
                <a:solidFill>
                  <a:schemeClr val="tx1">
                    <a:lumMod val="75000"/>
                    <a:lumOff val="25000"/>
                  </a:schemeClr>
                </a:solidFill>
                <a:latin typeface="Source Han Sans TC"/>
                <a:ea typeface="Source Han Sans TC"/>
              </a:rPr>
              <a:t>向量表示技術</a:t>
            </a:r>
            <a:endParaRPr kumimoji="1" lang="en-US" altLang="zh-CN" sz="6600" dirty="0">
              <a:solidFill>
                <a:schemeClr val="tx1">
                  <a:lumMod val="75000"/>
                  <a:lumOff val="25000"/>
                </a:schemeClr>
              </a:solidFill>
              <a:latin typeface="+mn-ea"/>
            </a:endParaRPr>
          </a:p>
        </p:txBody>
      </p:sp>
      <p:grpSp>
        <p:nvGrpSpPr>
          <p:cNvPr id="6" name="组合 5">
            <a:extLst>
              <a:ext uri="{FF2B5EF4-FFF2-40B4-BE49-F238E27FC236}">
                <a16:creationId xmlns:a16="http://schemas.microsoft.com/office/drawing/2014/main" id="{0D84D060-D53A-C948-9E00-2EFC9B71C7A4}"/>
              </a:ext>
            </a:extLst>
          </p:cNvPr>
          <p:cNvGrpSpPr/>
          <p:nvPr/>
        </p:nvGrpSpPr>
        <p:grpSpPr>
          <a:xfrm>
            <a:off x="5097826" y="1581973"/>
            <a:ext cx="1996347" cy="1060356"/>
            <a:chOff x="5603356" y="2009333"/>
            <a:chExt cx="1996347" cy="1060356"/>
          </a:xfrm>
        </p:grpSpPr>
        <p:sp>
          <p:nvSpPr>
            <p:cNvPr id="3" name="文本框 2">
              <a:extLst>
                <a:ext uri="{FF2B5EF4-FFF2-40B4-BE49-F238E27FC236}">
                  <a16:creationId xmlns:a16="http://schemas.microsoft.com/office/drawing/2014/main" id="{10D94768-7C02-E841-8A52-9A4C1CE2574B}"/>
                </a:ext>
              </a:extLst>
            </p:cNvPr>
            <p:cNvSpPr txBox="1"/>
            <p:nvPr/>
          </p:nvSpPr>
          <p:spPr>
            <a:xfrm>
              <a:off x="5603359" y="2095220"/>
              <a:ext cx="1996344" cy="974469"/>
            </a:xfrm>
            <a:prstGeom prst="rect">
              <a:avLst/>
            </a:prstGeom>
            <a:noFill/>
          </p:spPr>
          <p:txBody>
            <a:bodyPr wrap="square" rtlCol="0">
              <a:normAutofit/>
            </a:bodyPr>
            <a:lstStyle/>
            <a:p>
              <a:pPr algn="ctr"/>
              <a:r>
                <a:rPr kumimoji="1" lang="zh-TW" altLang="zh-TW" sz="3600" dirty="0">
                  <a:solidFill>
                    <a:schemeClr val="tx1">
                      <a:lumMod val="75000"/>
                      <a:lumOff val="25000"/>
                    </a:schemeClr>
                  </a:solidFill>
                  <a:latin typeface="Source Han Sans TC"/>
                  <a:ea typeface="Source Han Sans TC"/>
                </a:rPr>
                <a:t>PART </a:t>
              </a:r>
              <a:r>
                <a:rPr kumimoji="1" lang="en-US" altLang="zh-TW" sz="3600" dirty="0">
                  <a:solidFill>
                    <a:schemeClr val="tx1">
                      <a:lumMod val="75000"/>
                      <a:lumOff val="25000"/>
                    </a:schemeClr>
                  </a:solidFill>
                  <a:latin typeface="Source Han Sans TC"/>
                  <a:ea typeface="Source Han Sans TC"/>
                </a:rPr>
                <a:t>02</a:t>
              </a:r>
              <a:endParaRPr kumimoji="1" lang="zh-CN" altLang="en-US" sz="3600" dirty="0">
                <a:solidFill>
                  <a:schemeClr val="tx1">
                    <a:lumMod val="75000"/>
                    <a:lumOff val="25000"/>
                  </a:schemeClr>
                </a:solidFill>
                <a:latin typeface="+mn-ea"/>
              </a:endParaRPr>
            </a:p>
          </p:txBody>
        </p:sp>
        <p:cxnSp>
          <p:nvCxnSpPr>
            <p:cNvPr id="4" name="直线连接符 3">
              <a:extLst>
                <a:ext uri="{FF2B5EF4-FFF2-40B4-BE49-F238E27FC236}">
                  <a16:creationId xmlns:a16="http://schemas.microsoft.com/office/drawing/2014/main" id="{5759680A-9B3A-F043-A0A6-44856D386A3B}"/>
                </a:ext>
              </a:extLst>
            </p:cNvPr>
            <p:cNvCxnSpPr/>
            <p:nvPr/>
          </p:nvCxnSpPr>
          <p:spPr>
            <a:xfrm>
              <a:off x="5603356" y="2009333"/>
              <a:ext cx="191689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 name="直线连接符 4">
              <a:extLst>
                <a:ext uri="{FF2B5EF4-FFF2-40B4-BE49-F238E27FC236}">
                  <a16:creationId xmlns:a16="http://schemas.microsoft.com/office/drawing/2014/main" id="{E4A1D8B3-C32A-124E-9DB1-5055D90DD72E}"/>
                </a:ext>
              </a:extLst>
            </p:cNvPr>
            <p:cNvCxnSpPr/>
            <p:nvPr/>
          </p:nvCxnSpPr>
          <p:spPr>
            <a:xfrm>
              <a:off x="5643082" y="2814386"/>
              <a:ext cx="191689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7" name="文字方塊 6">
            <a:extLst>
              <a:ext uri="{FF2B5EF4-FFF2-40B4-BE49-F238E27FC236}">
                <a16:creationId xmlns:a16="http://schemas.microsoft.com/office/drawing/2014/main" id="{2CD9E6D1-AF4A-AD66-9867-D3ADCDAECA4B}"/>
              </a:ext>
            </a:extLst>
          </p:cNvPr>
          <p:cNvSpPr txBox="1"/>
          <p:nvPr/>
        </p:nvSpPr>
        <p:spPr>
          <a:xfrm>
            <a:off x="3008274" y="4190236"/>
            <a:ext cx="6096000" cy="640688"/>
          </a:xfrm>
          <a:prstGeom prst="rect">
            <a:avLst/>
          </a:prstGeom>
          <a:noFill/>
        </p:spPr>
        <p:txBody>
          <a:bodyPr wrap="square">
            <a:spAutoFit/>
          </a:bodyPr>
          <a:lstStyle/>
          <a:p>
            <a:pPr algn="ctr">
              <a:lnSpc>
                <a:spcPct val="120000"/>
              </a:lnSpc>
            </a:pPr>
            <a:r>
              <a:rPr lang="en-US" altLang="zh-TW" sz="3200" dirty="0"/>
              <a:t>Word to vector(Word2vec)</a:t>
            </a:r>
            <a:endParaRPr kumimoji="1" lang="zh-TW" altLang="zh-TW" sz="3200" dirty="0">
              <a:solidFill>
                <a:schemeClr val="tx1">
                  <a:lumMod val="50000"/>
                  <a:lumOff val="50000"/>
                </a:schemeClr>
              </a:solidFill>
              <a:latin typeface="Source Han Sans TC"/>
              <a:ea typeface="Source Han Sans TC"/>
            </a:endParaRPr>
          </a:p>
        </p:txBody>
      </p:sp>
    </p:spTree>
    <p:extLst>
      <p:ext uri="{BB962C8B-B14F-4D97-AF65-F5344CB8AC3E}">
        <p14:creationId xmlns:p14="http://schemas.microsoft.com/office/powerpoint/2010/main" val="115196827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8" y="172351"/>
            <a:ext cx="3991920" cy="961123"/>
          </a:xfrm>
          <a:prstGeom prst="rect">
            <a:avLst/>
          </a:prstGeom>
          <a:noFill/>
        </p:spPr>
        <p:txBody>
          <a:bodyPr wrap="square" rtlCol="0">
            <a:normAutofit/>
          </a:bodyPr>
          <a:lstStyle/>
          <a:p>
            <a:r>
              <a:rPr kumimoji="1" lang="en-US" altLang="zh-TW" sz="4000" dirty="0">
                <a:solidFill>
                  <a:schemeClr val="tx1">
                    <a:lumMod val="75000"/>
                    <a:lumOff val="25000"/>
                  </a:schemeClr>
                </a:solidFill>
                <a:latin typeface="Source Han Sans TC"/>
                <a:ea typeface="Source Han Sans TC"/>
              </a:rPr>
              <a:t>Embedding</a:t>
            </a:r>
            <a:r>
              <a:rPr kumimoji="1" lang="zh-TW" altLang="en-US" sz="4000" dirty="0">
                <a:solidFill>
                  <a:schemeClr val="tx1">
                    <a:lumMod val="75000"/>
                    <a:lumOff val="25000"/>
                  </a:schemeClr>
                </a:solidFill>
                <a:latin typeface="Source Han Sans TC"/>
                <a:ea typeface="Source Han Sans TC"/>
              </a:rPr>
              <a:t>技術</a:t>
            </a:r>
            <a:endParaRPr kumimoji="1" lang="en-US" altLang="zh-CN" sz="4000" dirty="0">
              <a:solidFill>
                <a:schemeClr val="tx1">
                  <a:lumMod val="75000"/>
                  <a:lumOff val="25000"/>
                </a:schemeClr>
              </a:solidFill>
              <a:latin typeface="+mn-ea"/>
            </a:endParaRPr>
          </a:p>
        </p:txBody>
      </p:sp>
      <p:sp>
        <p:nvSpPr>
          <p:cNvPr id="14" name="文本框 13">
            <a:extLst>
              <a:ext uri="{FF2B5EF4-FFF2-40B4-BE49-F238E27FC236}">
                <a16:creationId xmlns:a16="http://schemas.microsoft.com/office/drawing/2014/main" id="{E722DF03-7DA6-5640-AF83-F5C08DD7C566}"/>
              </a:ext>
            </a:extLst>
          </p:cNvPr>
          <p:cNvSpPr txBox="1"/>
          <p:nvPr/>
        </p:nvSpPr>
        <p:spPr>
          <a:xfrm>
            <a:off x="1038278" y="1228726"/>
            <a:ext cx="9724972" cy="5119922"/>
          </a:xfrm>
          <a:prstGeom prst="rect">
            <a:avLst/>
          </a:prstGeom>
          <a:noFill/>
        </p:spPr>
        <p:txBody>
          <a:bodyPr wrap="square" rtlCol="0">
            <a:normAutofit/>
          </a:bodyPr>
          <a:lstStyle/>
          <a:p>
            <a:r>
              <a:rPr lang="en-US" altLang="zh-TW" sz="3200" dirty="0">
                <a:highlight>
                  <a:srgbClr val="FFFF00"/>
                </a:highlight>
              </a:rPr>
              <a:t>Embedding</a:t>
            </a:r>
            <a:r>
              <a:rPr lang="zh-TW" altLang="zh-TW" sz="3200" dirty="0">
                <a:highlight>
                  <a:srgbClr val="FFFF00"/>
                </a:highlight>
              </a:rPr>
              <a:t>技術的基本原理是將物件</a:t>
            </a:r>
            <a:r>
              <a:rPr lang="zh-TW" altLang="en-US" sz="3200" dirty="0">
                <a:highlight>
                  <a:srgbClr val="FFFF00"/>
                </a:highlight>
              </a:rPr>
              <a:t>對應</a:t>
            </a:r>
            <a:r>
              <a:rPr lang="zh-TW" altLang="zh-TW" sz="3200" dirty="0">
                <a:highlight>
                  <a:srgbClr val="FFFF00"/>
                </a:highlight>
              </a:rPr>
              <a:t>到一個向量空間</a:t>
            </a:r>
            <a:r>
              <a:rPr lang="zh-TW" altLang="zh-TW" sz="3200" dirty="0"/>
              <a:t>，使得物件之間的相似度或關聯性可以用向量</a:t>
            </a:r>
            <a:r>
              <a:rPr lang="zh-TW" altLang="en-US" sz="3200" dirty="0"/>
              <a:t>空</a:t>
            </a:r>
            <a:r>
              <a:rPr lang="zh-TW" altLang="zh-TW" sz="3200" dirty="0"/>
              <a:t>間的距離或角度來表示。</a:t>
            </a:r>
            <a:endParaRPr lang="zh-TW" altLang="en-US" dirty="0"/>
          </a:p>
        </p:txBody>
      </p:sp>
    </p:spTree>
    <p:extLst>
      <p:ext uri="{BB962C8B-B14F-4D97-AF65-F5344CB8AC3E}">
        <p14:creationId xmlns:p14="http://schemas.microsoft.com/office/powerpoint/2010/main" val="225629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814F-C205-3F40-84FA-E8B1AA9CDCCD}"/>
              </a:ext>
            </a:extLst>
          </p:cNvPr>
          <p:cNvSpPr txBox="1"/>
          <p:nvPr/>
        </p:nvSpPr>
        <p:spPr>
          <a:xfrm>
            <a:off x="588958" y="172352"/>
            <a:ext cx="4611692" cy="1103998"/>
          </a:xfrm>
          <a:prstGeom prst="rect">
            <a:avLst/>
          </a:prstGeom>
          <a:noFill/>
        </p:spPr>
        <p:txBody>
          <a:bodyPr wrap="square" rtlCol="0">
            <a:normAutofit/>
          </a:bodyPr>
          <a:lstStyle/>
          <a:p>
            <a:r>
              <a:rPr lang="en-US" altLang="zh-TW" sz="4000" dirty="0"/>
              <a:t>Word2vec</a:t>
            </a:r>
            <a:r>
              <a:rPr lang="zh-TW" altLang="en-US" sz="4000" dirty="0"/>
              <a:t>技術</a:t>
            </a:r>
            <a:endParaRPr kumimoji="1" lang="en-US" altLang="zh-CN" sz="4000" dirty="0">
              <a:solidFill>
                <a:schemeClr val="tx1">
                  <a:lumMod val="75000"/>
                  <a:lumOff val="25000"/>
                </a:schemeClr>
              </a:solidFill>
              <a:latin typeface="+mn-ea"/>
            </a:endParaRPr>
          </a:p>
        </p:txBody>
      </p:sp>
      <p:pic>
        <p:nvPicPr>
          <p:cNvPr id="1026" name="Picture 2">
            <a:extLst>
              <a:ext uri="{FF2B5EF4-FFF2-40B4-BE49-F238E27FC236}">
                <a16:creationId xmlns:a16="http://schemas.microsoft.com/office/drawing/2014/main" id="{9BCEB9CC-454A-7769-E94B-4882E56BE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411" y="833438"/>
            <a:ext cx="11389177" cy="398621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D60E857E-37DF-ADE0-AF99-1D67E193BFA5}"/>
              </a:ext>
            </a:extLst>
          </p:cNvPr>
          <p:cNvSpPr txBox="1"/>
          <p:nvPr/>
        </p:nvSpPr>
        <p:spPr>
          <a:xfrm>
            <a:off x="666750" y="5243810"/>
            <a:ext cx="11123838" cy="1077218"/>
          </a:xfrm>
          <a:prstGeom prst="rect">
            <a:avLst/>
          </a:prstGeom>
          <a:noFill/>
        </p:spPr>
        <p:txBody>
          <a:bodyPr wrap="square">
            <a:spAutoFit/>
          </a:bodyPr>
          <a:lstStyle/>
          <a:p>
            <a:r>
              <a:rPr lang="zh-TW" altLang="en-US" sz="3200" dirty="0"/>
              <a:t>相似的字會聚集在一起</a:t>
            </a:r>
          </a:p>
          <a:p>
            <a:r>
              <a:rPr lang="en-US" altLang="zh-TW" sz="3200" dirty="0"/>
              <a:t>Vector </a:t>
            </a:r>
            <a:r>
              <a:rPr lang="zh-TW" altLang="en-US" sz="3200" dirty="0"/>
              <a:t>的方向對應相對關係</a:t>
            </a:r>
          </a:p>
        </p:txBody>
      </p:sp>
    </p:spTree>
    <p:extLst>
      <p:ext uri="{BB962C8B-B14F-4D97-AF65-F5344CB8AC3E}">
        <p14:creationId xmlns:p14="http://schemas.microsoft.com/office/powerpoint/2010/main" val="121853883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 name="ISPRING_FIRST_PUBLISH" val="1"/>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88ku">
      <a:majorFont>
        <a:latin typeface="Arial Black"/>
        <a:ea typeface="思源黑体 CN Bold"/>
        <a:cs typeface="Arial"/>
      </a:majorFont>
      <a:minorFont>
        <a:latin typeface="Arial"/>
        <a:ea typeface="思源黑体 CN Regular"/>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DengXian Light" panose="020F0302020204030204"/>
        <a:cs typeface="Arial"/>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DengXian" panose="020F0502020204030204"/>
        <a:cs typeface="Arial"/>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DengXian Light" panose="020F0302020204030204"/>
        <a:cs typeface="Arial"/>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DengXian" panose="020F0502020204030204"/>
        <a:cs typeface="Arial"/>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9108</TotalTime>
  <Words>2516</Words>
  <Application>Microsoft Office PowerPoint</Application>
  <PresentationFormat>寬螢幕</PresentationFormat>
  <Paragraphs>227</Paragraphs>
  <Slides>48</Slides>
  <Notes>48</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48</vt:i4>
      </vt:variant>
    </vt:vector>
  </HeadingPairs>
  <TitlesOfParts>
    <vt:vector size="58" baseType="lpstr">
      <vt:lpstr>__styreneB_5d855b</vt:lpstr>
      <vt:lpstr>__tiempos_b6f14e</vt:lpstr>
      <vt:lpstr>-apple-system</vt:lpstr>
      <vt:lpstr>DengXian</vt:lpstr>
      <vt:lpstr>Source Han Sans TC</vt:lpstr>
      <vt:lpstr>微軟正黑體</vt:lpstr>
      <vt:lpstr>標楷體</vt:lpstr>
      <vt:lpstr>Arial</vt:lpstr>
      <vt:lpstr>Lato</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金廷 徐</cp:lastModifiedBy>
  <cp:revision>702</cp:revision>
  <dcterms:created xsi:type="dcterms:W3CDTF">2018-06-17T04:53:58Z</dcterms:created>
  <dcterms:modified xsi:type="dcterms:W3CDTF">2024-05-07T13:47:06Z</dcterms:modified>
</cp:coreProperties>
</file>